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8" r:id="rId2"/>
    <p:sldId id="267" r:id="rId3"/>
    <p:sldId id="268" r:id="rId4"/>
    <p:sldId id="261" r:id="rId5"/>
    <p:sldId id="262" r:id="rId6"/>
    <p:sldId id="263" r:id="rId7"/>
    <p:sldId id="264" r:id="rId8"/>
    <p:sldId id="269" r:id="rId9"/>
    <p:sldId id="265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8A0D3-6494-4B0E-AED0-7842CC6FE613}" type="doc">
      <dgm:prSet loTypeId="urn:microsoft.com/office/officeart/2005/8/layout/lProcess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C7F8AF7-CB48-4DEE-975F-1F8FC48E5948}">
      <dgm:prSet phldrT="[Text]"/>
      <dgm:spPr/>
      <dgm:t>
        <a:bodyPr/>
        <a:lstStyle/>
        <a:p>
          <a:r>
            <a:rPr lang="en-US" dirty="0"/>
            <a:t>M</a:t>
          </a:r>
          <a:r>
            <a:rPr lang="sk-SK" dirty="0"/>
            <a:t>otiva</a:t>
          </a:r>
          <a:r>
            <a:rPr lang="en-US" dirty="0" err="1"/>
            <a:t>si</a:t>
          </a:r>
          <a:r>
            <a:rPr lang="sk-SK" dirty="0"/>
            <a:t> </a:t>
          </a:r>
          <a:endParaRPr lang="en-US" dirty="0"/>
        </a:p>
      </dgm:t>
    </dgm:pt>
    <dgm:pt modelId="{A77F169F-59FF-4E86-B3C9-D74B08E02CBF}" type="parTrans" cxnId="{5DD40F30-05E6-4C28-B6DF-BADA799B842A}">
      <dgm:prSet/>
      <dgm:spPr/>
      <dgm:t>
        <a:bodyPr/>
        <a:lstStyle/>
        <a:p>
          <a:endParaRPr lang="en-US"/>
        </a:p>
      </dgm:t>
    </dgm:pt>
    <dgm:pt modelId="{45C88DED-B8C5-4F7B-B0C7-46AED5A5CD7C}" type="sibTrans" cxnId="{5DD40F30-05E6-4C28-B6DF-BADA799B842A}">
      <dgm:prSet/>
      <dgm:spPr/>
      <dgm:t>
        <a:bodyPr/>
        <a:lstStyle/>
        <a:p>
          <a:endParaRPr lang="en-US"/>
        </a:p>
      </dgm:t>
    </dgm:pt>
    <dgm:pt modelId="{4432F70A-6B95-4851-8AED-F4F3B4DF0A5F}">
      <dgm:prSet phldrT="[Text]"/>
      <dgm:spPr/>
      <dgm:t>
        <a:bodyPr/>
        <a:lstStyle/>
        <a:p>
          <a:r>
            <a:rPr lang="en-US" dirty="0"/>
            <a:t>Waktu </a:t>
          </a:r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dimasa</a:t>
          </a:r>
          <a:r>
            <a:rPr lang="en-US" dirty="0"/>
            <a:t> </a:t>
          </a:r>
          <a:r>
            <a:rPr lang="en-US" dirty="0" err="1"/>
            <a:t>pandemi</a:t>
          </a:r>
          <a:r>
            <a:rPr lang="en-US" dirty="0"/>
            <a:t> Covid-19</a:t>
          </a:r>
        </a:p>
        <a:p>
          <a:r>
            <a:rPr lang="en-US" dirty="0" err="1"/>
            <a:t>Sejak</a:t>
          </a:r>
          <a:r>
            <a:rPr lang="en-US" dirty="0"/>
            <a:t> </a:t>
          </a:r>
          <a:r>
            <a:rPr lang="en-US" dirty="0" err="1"/>
            <a:t>bulan</a:t>
          </a:r>
          <a:r>
            <a:rPr lang="en-US" dirty="0"/>
            <a:t> </a:t>
          </a:r>
          <a:r>
            <a:rPr lang="en-US" dirty="0" err="1"/>
            <a:t>Maret</a:t>
          </a:r>
          <a:r>
            <a:rPr lang="en-US" dirty="0"/>
            <a:t> 2020, </a:t>
          </a:r>
          <a:r>
            <a:rPr lang="en-US" dirty="0" err="1"/>
            <a:t>harga</a:t>
          </a:r>
          <a:r>
            <a:rPr lang="en-US" dirty="0"/>
            <a:t> </a:t>
          </a:r>
          <a:r>
            <a:rPr lang="en-US" dirty="0" err="1"/>
            <a:t>saham</a:t>
          </a:r>
          <a:r>
            <a:rPr lang="en-US" dirty="0"/>
            <a:t> </a:t>
          </a:r>
          <a:r>
            <a:rPr lang="en-US" dirty="0" err="1"/>
            <a:t>mengalami</a:t>
          </a:r>
          <a:r>
            <a:rPr lang="en-US" dirty="0"/>
            <a:t> </a:t>
          </a:r>
          <a:r>
            <a:rPr lang="en-US" dirty="0" err="1"/>
            <a:t>penurunan</a:t>
          </a:r>
          <a:endParaRPr lang="en-US" dirty="0"/>
        </a:p>
      </dgm:t>
    </dgm:pt>
    <dgm:pt modelId="{B42E7B4B-4040-4B00-899A-784562D979C7}" type="parTrans" cxnId="{48F870D4-EB98-42B9-9628-6CDB0156D486}">
      <dgm:prSet/>
      <dgm:spPr/>
      <dgm:t>
        <a:bodyPr/>
        <a:lstStyle/>
        <a:p>
          <a:endParaRPr lang="en-US"/>
        </a:p>
      </dgm:t>
    </dgm:pt>
    <dgm:pt modelId="{46DC81BF-49FD-4D79-A242-7E389F2EA544}" type="sibTrans" cxnId="{48F870D4-EB98-42B9-9628-6CDB0156D486}">
      <dgm:prSet/>
      <dgm:spPr/>
      <dgm:t>
        <a:bodyPr/>
        <a:lstStyle/>
        <a:p>
          <a:endParaRPr lang="en-US"/>
        </a:p>
      </dgm:t>
    </dgm:pt>
    <dgm:pt modelId="{92D59E7B-1A5D-4DCC-AEEE-4D615BD2CD88}" type="pres">
      <dgm:prSet presAssocID="{E0C8A0D3-6494-4B0E-AED0-7842CC6FE613}" presName="theList" presStyleCnt="0">
        <dgm:presLayoutVars>
          <dgm:dir/>
          <dgm:animLvl val="lvl"/>
          <dgm:resizeHandles val="exact"/>
        </dgm:presLayoutVars>
      </dgm:prSet>
      <dgm:spPr/>
    </dgm:pt>
    <dgm:pt modelId="{D24E688C-BFCE-4F2F-B9B5-A956E4201D26}" type="pres">
      <dgm:prSet presAssocID="{DC7F8AF7-CB48-4DEE-975F-1F8FC48E5948}" presName="compNode" presStyleCnt="0"/>
      <dgm:spPr/>
    </dgm:pt>
    <dgm:pt modelId="{D9C85FD3-6C58-41BE-AD61-9ADDC13AC237}" type="pres">
      <dgm:prSet presAssocID="{DC7F8AF7-CB48-4DEE-975F-1F8FC48E5948}" presName="aNode" presStyleLbl="bgShp" presStyleIdx="0" presStyleCnt="1"/>
      <dgm:spPr/>
    </dgm:pt>
    <dgm:pt modelId="{503358AD-28FE-4696-BAE5-F40D0E8D2D28}" type="pres">
      <dgm:prSet presAssocID="{DC7F8AF7-CB48-4DEE-975F-1F8FC48E5948}" presName="textNode" presStyleLbl="bgShp" presStyleIdx="0" presStyleCnt="1"/>
      <dgm:spPr/>
    </dgm:pt>
    <dgm:pt modelId="{B966CD0B-7C89-44FF-9812-9E2F2D810644}" type="pres">
      <dgm:prSet presAssocID="{DC7F8AF7-CB48-4DEE-975F-1F8FC48E5948}" presName="compChildNode" presStyleCnt="0"/>
      <dgm:spPr/>
    </dgm:pt>
    <dgm:pt modelId="{90DF9F44-9101-4E98-87B8-92EE67E4CB94}" type="pres">
      <dgm:prSet presAssocID="{DC7F8AF7-CB48-4DEE-975F-1F8FC48E5948}" presName="theInnerList" presStyleCnt="0"/>
      <dgm:spPr/>
    </dgm:pt>
    <dgm:pt modelId="{5728BA47-7435-4C2B-8308-32A5D09AFC98}" type="pres">
      <dgm:prSet presAssocID="{4432F70A-6B95-4851-8AED-F4F3B4DF0A5F}" presName="childNode" presStyleLbl="node1" presStyleIdx="0" presStyleCnt="1" custScaleX="120880">
        <dgm:presLayoutVars>
          <dgm:bulletEnabled val="1"/>
        </dgm:presLayoutVars>
      </dgm:prSet>
      <dgm:spPr/>
    </dgm:pt>
  </dgm:ptLst>
  <dgm:cxnLst>
    <dgm:cxn modelId="{5DD40F30-05E6-4C28-B6DF-BADA799B842A}" srcId="{E0C8A0D3-6494-4B0E-AED0-7842CC6FE613}" destId="{DC7F8AF7-CB48-4DEE-975F-1F8FC48E5948}" srcOrd="0" destOrd="0" parTransId="{A77F169F-59FF-4E86-B3C9-D74B08E02CBF}" sibTransId="{45C88DED-B8C5-4F7B-B0C7-46AED5A5CD7C}"/>
    <dgm:cxn modelId="{F3EAAF35-E565-4DEF-993B-A059A9B6785A}" type="presOf" srcId="{DC7F8AF7-CB48-4DEE-975F-1F8FC48E5948}" destId="{503358AD-28FE-4696-BAE5-F40D0E8D2D28}" srcOrd="1" destOrd="0" presId="urn:microsoft.com/office/officeart/2005/8/layout/lProcess2"/>
    <dgm:cxn modelId="{1D3EEF75-16F3-4B83-AD40-7F78FAFA6845}" type="presOf" srcId="{DC7F8AF7-CB48-4DEE-975F-1F8FC48E5948}" destId="{D9C85FD3-6C58-41BE-AD61-9ADDC13AC237}" srcOrd="0" destOrd="0" presId="urn:microsoft.com/office/officeart/2005/8/layout/lProcess2"/>
    <dgm:cxn modelId="{48F870D4-EB98-42B9-9628-6CDB0156D486}" srcId="{DC7F8AF7-CB48-4DEE-975F-1F8FC48E5948}" destId="{4432F70A-6B95-4851-8AED-F4F3B4DF0A5F}" srcOrd="0" destOrd="0" parTransId="{B42E7B4B-4040-4B00-899A-784562D979C7}" sibTransId="{46DC81BF-49FD-4D79-A242-7E389F2EA544}"/>
    <dgm:cxn modelId="{43E638DD-D023-4A1E-B1E7-C790CE2EF711}" type="presOf" srcId="{E0C8A0D3-6494-4B0E-AED0-7842CC6FE613}" destId="{92D59E7B-1A5D-4DCC-AEEE-4D615BD2CD88}" srcOrd="0" destOrd="0" presId="urn:microsoft.com/office/officeart/2005/8/layout/lProcess2"/>
    <dgm:cxn modelId="{8C78C0FD-BF66-41E9-B558-841490885D19}" type="presOf" srcId="{4432F70A-6B95-4851-8AED-F4F3B4DF0A5F}" destId="{5728BA47-7435-4C2B-8308-32A5D09AFC98}" srcOrd="0" destOrd="0" presId="urn:microsoft.com/office/officeart/2005/8/layout/lProcess2"/>
    <dgm:cxn modelId="{8E6BC2DD-4EB7-405B-8B61-20F080A0C8D1}" type="presParOf" srcId="{92D59E7B-1A5D-4DCC-AEEE-4D615BD2CD88}" destId="{D24E688C-BFCE-4F2F-B9B5-A956E4201D26}" srcOrd="0" destOrd="0" presId="urn:microsoft.com/office/officeart/2005/8/layout/lProcess2"/>
    <dgm:cxn modelId="{FCCD72BF-36DE-4377-BBFD-42E7F98AF170}" type="presParOf" srcId="{D24E688C-BFCE-4F2F-B9B5-A956E4201D26}" destId="{D9C85FD3-6C58-41BE-AD61-9ADDC13AC237}" srcOrd="0" destOrd="0" presId="urn:microsoft.com/office/officeart/2005/8/layout/lProcess2"/>
    <dgm:cxn modelId="{B63F4AD9-718A-4C43-A544-2C5250DCE764}" type="presParOf" srcId="{D24E688C-BFCE-4F2F-B9B5-A956E4201D26}" destId="{503358AD-28FE-4696-BAE5-F40D0E8D2D28}" srcOrd="1" destOrd="0" presId="urn:microsoft.com/office/officeart/2005/8/layout/lProcess2"/>
    <dgm:cxn modelId="{BECC342A-4F45-4257-9482-E6369C560C1A}" type="presParOf" srcId="{D24E688C-BFCE-4F2F-B9B5-A956E4201D26}" destId="{B966CD0B-7C89-44FF-9812-9E2F2D810644}" srcOrd="2" destOrd="0" presId="urn:microsoft.com/office/officeart/2005/8/layout/lProcess2"/>
    <dgm:cxn modelId="{B1FC70D7-3834-4FDD-9D23-2222C7456191}" type="presParOf" srcId="{B966CD0B-7C89-44FF-9812-9E2F2D810644}" destId="{90DF9F44-9101-4E98-87B8-92EE67E4CB94}" srcOrd="0" destOrd="0" presId="urn:microsoft.com/office/officeart/2005/8/layout/lProcess2"/>
    <dgm:cxn modelId="{34A8D02F-D8D4-434C-99D0-023765D34C2A}" type="presParOf" srcId="{90DF9F44-9101-4E98-87B8-92EE67E4CB94}" destId="{5728BA47-7435-4C2B-8308-32A5D09AFC9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F09FB-C66E-48BD-A9AA-BA9F3B628D97}" type="doc">
      <dgm:prSet loTypeId="urn:microsoft.com/office/officeart/2008/layout/PictureStrip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2D41361-59DA-4AA5-B9A7-D8E0D542F32B}">
      <dgm:prSet/>
      <dgm:spPr/>
      <dgm:t>
        <a:bodyPr/>
        <a:lstStyle/>
        <a:p>
          <a:pPr rtl="0"/>
          <a:r>
            <a:rPr lang="en-US" dirty="0" err="1">
              <a:solidFill>
                <a:schemeClr val="bg1"/>
              </a:solidFill>
            </a:rPr>
            <a:t>Analisis</a:t>
          </a:r>
          <a:r>
            <a:rPr lang="en-US" dirty="0">
              <a:solidFill>
                <a:schemeClr val="bg1"/>
              </a:solidFill>
            </a:rPr>
            <a:t> fundamental </a:t>
          </a:r>
          <a:r>
            <a:rPr lang="en-US" dirty="0" err="1">
              <a:solidFill>
                <a:schemeClr val="bg1"/>
              </a:solidFill>
            </a:rPr>
            <a:t>sering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digunakan</a:t>
          </a:r>
          <a:r>
            <a:rPr lang="en-US" dirty="0">
              <a:solidFill>
                <a:schemeClr val="bg1"/>
              </a:solidFill>
            </a:rPr>
            <a:t> investor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pengambilan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keputusan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investasi</a:t>
          </a:r>
          <a:r>
            <a:rPr lang="en-US" dirty="0">
              <a:solidFill>
                <a:schemeClr val="bg1"/>
              </a:solidFill>
            </a:rPr>
            <a:t> (Jannah &amp; </a:t>
          </a:r>
          <a:r>
            <a:rPr lang="en-US" dirty="0" err="1">
              <a:solidFill>
                <a:schemeClr val="bg1"/>
              </a:solidFill>
            </a:rPr>
            <a:t>Ady</a:t>
          </a:r>
          <a:r>
            <a:rPr lang="en-US" dirty="0">
              <a:solidFill>
                <a:schemeClr val="bg1"/>
              </a:solidFill>
            </a:rPr>
            <a:t>, 2017)</a:t>
          </a:r>
        </a:p>
      </dgm:t>
    </dgm:pt>
    <dgm:pt modelId="{21C83859-3B48-430B-9E69-B9C502C1853A}" type="parTrans" cxnId="{713A80A0-6B4A-4E0D-A8D5-9BE6A582559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EE8C268-C7D9-4734-B4AE-B8C8C512D62F}" type="sibTrans" cxnId="{713A80A0-6B4A-4E0D-A8D5-9BE6A582559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63B2A93-4CF3-432A-9667-A2832B14BEF0}">
      <dgm:prSet/>
      <dgm:spPr/>
      <dgm:t>
        <a:bodyPr/>
        <a:lstStyle/>
        <a:p>
          <a:pPr rtl="0"/>
          <a:r>
            <a:rPr lang="en-US" dirty="0" err="1">
              <a:solidFill>
                <a:schemeClr val="bg1"/>
              </a:solidFill>
            </a:rPr>
            <a:t>Analisis</a:t>
          </a:r>
          <a:r>
            <a:rPr lang="en-US" dirty="0">
              <a:solidFill>
                <a:schemeClr val="bg1"/>
              </a:solidFill>
            </a:rPr>
            <a:t> fundamental </a:t>
          </a:r>
          <a:r>
            <a:rPr lang="en-US" dirty="0" err="1">
              <a:solidFill>
                <a:schemeClr val="bg1"/>
              </a:solidFill>
            </a:rPr>
            <a:t>merupakan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faktor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penentu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penting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pengambilan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keputusan</a:t>
          </a:r>
          <a:r>
            <a:rPr lang="en-US" dirty="0">
              <a:solidFill>
                <a:schemeClr val="bg1"/>
              </a:solidFill>
            </a:rPr>
            <a:t> investor (Farooq &amp; Sajid, 2015)</a:t>
          </a:r>
        </a:p>
      </dgm:t>
    </dgm:pt>
    <dgm:pt modelId="{C8D6C166-6FFE-4568-8742-54E2FD1797C2}" type="parTrans" cxnId="{7D499808-10D7-4DD1-ADD9-F3D62A6D0E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963E048-5BFE-4E50-AA9B-D6DDDF6165E7}" type="sibTrans" cxnId="{7D499808-10D7-4DD1-ADD9-F3D62A6D0E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7EF061C-A7D6-4257-A7F1-1AFF5B1E2DEE}" type="pres">
      <dgm:prSet presAssocID="{65EF09FB-C66E-48BD-A9AA-BA9F3B628D97}" presName="Name0" presStyleCnt="0">
        <dgm:presLayoutVars>
          <dgm:dir/>
          <dgm:resizeHandles val="exact"/>
        </dgm:presLayoutVars>
      </dgm:prSet>
      <dgm:spPr/>
    </dgm:pt>
    <dgm:pt modelId="{C049B070-FB87-4959-AAA9-9811C8E3C41B}" type="pres">
      <dgm:prSet presAssocID="{D2D41361-59DA-4AA5-B9A7-D8E0D542F32B}" presName="composite" presStyleCnt="0"/>
      <dgm:spPr/>
    </dgm:pt>
    <dgm:pt modelId="{648F0773-2912-4EC4-B982-15C34DE69A80}" type="pres">
      <dgm:prSet presAssocID="{D2D41361-59DA-4AA5-B9A7-D8E0D542F32B}" presName="rect1" presStyleLbl="trAlignAcc1" presStyleIdx="0" presStyleCnt="2">
        <dgm:presLayoutVars>
          <dgm:bulletEnabled val="1"/>
        </dgm:presLayoutVars>
      </dgm:prSet>
      <dgm:spPr/>
    </dgm:pt>
    <dgm:pt modelId="{7B69741A-1C3A-4391-970B-EBC10FCF909C}" type="pres">
      <dgm:prSet presAssocID="{D2D41361-59DA-4AA5-B9A7-D8E0D542F32B}" presName="rect2" presStyleLbl="fgImgPlace1" presStyleIdx="0" presStyleCnt="2"/>
      <dgm:spPr/>
    </dgm:pt>
    <dgm:pt modelId="{A6AF0C98-268C-45C1-86D4-ED1C0F43E295}" type="pres">
      <dgm:prSet presAssocID="{3EE8C268-C7D9-4734-B4AE-B8C8C512D62F}" presName="sibTrans" presStyleCnt="0"/>
      <dgm:spPr/>
    </dgm:pt>
    <dgm:pt modelId="{13816B60-AD24-469F-A7A1-F8542275DE06}" type="pres">
      <dgm:prSet presAssocID="{D63B2A93-4CF3-432A-9667-A2832B14BEF0}" presName="composite" presStyleCnt="0"/>
      <dgm:spPr/>
    </dgm:pt>
    <dgm:pt modelId="{BBC8D66F-6739-42B1-A704-692BA62466A1}" type="pres">
      <dgm:prSet presAssocID="{D63B2A93-4CF3-432A-9667-A2832B14BEF0}" presName="rect1" presStyleLbl="trAlignAcc1" presStyleIdx="1" presStyleCnt="2">
        <dgm:presLayoutVars>
          <dgm:bulletEnabled val="1"/>
        </dgm:presLayoutVars>
      </dgm:prSet>
      <dgm:spPr/>
    </dgm:pt>
    <dgm:pt modelId="{A3E04DF5-BA8A-498A-A562-236025950AFD}" type="pres">
      <dgm:prSet presAssocID="{D63B2A93-4CF3-432A-9667-A2832B14BEF0}" presName="rect2" presStyleLbl="fgImgPlace1" presStyleIdx="1" presStyleCnt="2"/>
      <dgm:spPr/>
    </dgm:pt>
  </dgm:ptLst>
  <dgm:cxnLst>
    <dgm:cxn modelId="{7D499808-10D7-4DD1-ADD9-F3D62A6D0E52}" srcId="{65EF09FB-C66E-48BD-A9AA-BA9F3B628D97}" destId="{D63B2A93-4CF3-432A-9667-A2832B14BEF0}" srcOrd="1" destOrd="0" parTransId="{C8D6C166-6FFE-4568-8742-54E2FD1797C2}" sibTransId="{7963E048-5BFE-4E50-AA9B-D6DDDF6165E7}"/>
    <dgm:cxn modelId="{8700812F-0AC5-4D02-A226-6ACBBC9FB5D5}" type="presOf" srcId="{D63B2A93-4CF3-432A-9667-A2832B14BEF0}" destId="{BBC8D66F-6739-42B1-A704-692BA62466A1}" srcOrd="0" destOrd="0" presId="urn:microsoft.com/office/officeart/2008/layout/PictureStrips"/>
    <dgm:cxn modelId="{4882977B-C07D-4BA3-BB26-6DF727DE0824}" type="presOf" srcId="{D2D41361-59DA-4AA5-B9A7-D8E0D542F32B}" destId="{648F0773-2912-4EC4-B982-15C34DE69A80}" srcOrd="0" destOrd="0" presId="urn:microsoft.com/office/officeart/2008/layout/PictureStrips"/>
    <dgm:cxn modelId="{713A80A0-6B4A-4E0D-A8D5-9BE6A5825596}" srcId="{65EF09FB-C66E-48BD-A9AA-BA9F3B628D97}" destId="{D2D41361-59DA-4AA5-B9A7-D8E0D542F32B}" srcOrd="0" destOrd="0" parTransId="{21C83859-3B48-430B-9E69-B9C502C1853A}" sibTransId="{3EE8C268-C7D9-4734-B4AE-B8C8C512D62F}"/>
    <dgm:cxn modelId="{7C9861CB-6E6C-4AB1-B6F7-BC0A75738494}" type="presOf" srcId="{65EF09FB-C66E-48BD-A9AA-BA9F3B628D97}" destId="{D7EF061C-A7D6-4257-A7F1-1AFF5B1E2DEE}" srcOrd="0" destOrd="0" presId="urn:microsoft.com/office/officeart/2008/layout/PictureStrips"/>
    <dgm:cxn modelId="{6E236DA4-9205-4FB6-825F-2ADAD4A6C4EE}" type="presParOf" srcId="{D7EF061C-A7D6-4257-A7F1-1AFF5B1E2DEE}" destId="{C049B070-FB87-4959-AAA9-9811C8E3C41B}" srcOrd="0" destOrd="0" presId="urn:microsoft.com/office/officeart/2008/layout/PictureStrips"/>
    <dgm:cxn modelId="{6D55288A-ED67-49ED-AC8A-A698A31A9A9B}" type="presParOf" srcId="{C049B070-FB87-4959-AAA9-9811C8E3C41B}" destId="{648F0773-2912-4EC4-B982-15C34DE69A80}" srcOrd="0" destOrd="0" presId="urn:microsoft.com/office/officeart/2008/layout/PictureStrips"/>
    <dgm:cxn modelId="{52762116-1DA6-41F4-8A27-CD47ACEE5B58}" type="presParOf" srcId="{C049B070-FB87-4959-AAA9-9811C8E3C41B}" destId="{7B69741A-1C3A-4391-970B-EBC10FCF909C}" srcOrd="1" destOrd="0" presId="urn:microsoft.com/office/officeart/2008/layout/PictureStrips"/>
    <dgm:cxn modelId="{AE542B71-9E51-4622-9981-465035C659AF}" type="presParOf" srcId="{D7EF061C-A7D6-4257-A7F1-1AFF5B1E2DEE}" destId="{A6AF0C98-268C-45C1-86D4-ED1C0F43E295}" srcOrd="1" destOrd="0" presId="urn:microsoft.com/office/officeart/2008/layout/PictureStrips"/>
    <dgm:cxn modelId="{F63B18EE-6C7F-4130-B4E6-460F32183A35}" type="presParOf" srcId="{D7EF061C-A7D6-4257-A7F1-1AFF5B1E2DEE}" destId="{13816B60-AD24-469F-A7A1-F8542275DE06}" srcOrd="2" destOrd="0" presId="urn:microsoft.com/office/officeart/2008/layout/PictureStrips"/>
    <dgm:cxn modelId="{8DB9EB30-F3FF-4C0B-AA60-A81994BCA3BA}" type="presParOf" srcId="{13816B60-AD24-469F-A7A1-F8542275DE06}" destId="{BBC8D66F-6739-42B1-A704-692BA62466A1}" srcOrd="0" destOrd="0" presId="urn:microsoft.com/office/officeart/2008/layout/PictureStrips"/>
    <dgm:cxn modelId="{082E6F0B-A59B-47A0-A896-4A41A41D73FB}" type="presParOf" srcId="{13816B60-AD24-469F-A7A1-F8542275DE06}" destId="{A3E04DF5-BA8A-498A-A562-236025950AF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1D7726-82FA-4D6D-AE0F-1FF09745690F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D3FAB81-5AF3-4EFA-8421-7B817286BCC5}">
      <dgm:prSet custT="1"/>
      <dgm:spPr/>
      <dgm:t>
        <a:bodyPr/>
        <a:lstStyle/>
        <a:p>
          <a:pPr rtl="0"/>
          <a:r>
            <a:rPr lang="en-US" sz="2000" dirty="0" err="1"/>
            <a:t>Kebijakan</a:t>
          </a:r>
          <a:r>
            <a:rPr lang="en-US" sz="2000" dirty="0"/>
            <a:t> </a:t>
          </a:r>
          <a:r>
            <a:rPr lang="en-US" sz="2000" dirty="0" err="1"/>
            <a:t>dividen</a:t>
          </a:r>
          <a:r>
            <a:rPr lang="en-US" sz="2000" dirty="0"/>
            <a:t> </a:t>
          </a:r>
          <a:r>
            <a:rPr lang="en-US" sz="2000" dirty="0" err="1"/>
            <a:t>perusahaan</a:t>
          </a:r>
          <a:r>
            <a:rPr lang="en-US" sz="2000" dirty="0"/>
            <a:t> </a:t>
          </a:r>
          <a:r>
            <a:rPr lang="en-US" sz="2000" dirty="0" err="1"/>
            <a:t>merupakan</a:t>
          </a:r>
          <a:r>
            <a:rPr lang="en-US" sz="2000" dirty="0"/>
            <a:t> </a:t>
          </a:r>
          <a:r>
            <a:rPr lang="en-US" sz="2000" dirty="0" err="1"/>
            <a:t>kebijakan</a:t>
          </a:r>
          <a:r>
            <a:rPr lang="en-US" sz="2000" dirty="0"/>
            <a:t> yang </a:t>
          </a:r>
          <a:r>
            <a:rPr lang="en-US" sz="2000" dirty="0" err="1"/>
            <a:t>harus</a:t>
          </a:r>
          <a:r>
            <a:rPr lang="en-US" sz="2000" dirty="0"/>
            <a:t> </a:t>
          </a:r>
          <a:r>
            <a:rPr lang="en-US" sz="2000" dirty="0" err="1"/>
            <a:t>diambil</a:t>
          </a:r>
          <a:r>
            <a:rPr lang="en-US" sz="2000" dirty="0"/>
            <a:t> oleh </a:t>
          </a:r>
          <a:r>
            <a:rPr lang="en-US" sz="2000" dirty="0" err="1"/>
            <a:t>perusahaan</a:t>
          </a:r>
          <a:r>
            <a:rPr lang="en-US" sz="2000" dirty="0"/>
            <a:t>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memutuskan</a:t>
          </a:r>
          <a:r>
            <a:rPr lang="en-US" sz="2000" dirty="0"/>
            <a:t> </a:t>
          </a:r>
          <a:r>
            <a:rPr lang="en-US" sz="2000" dirty="0" err="1"/>
            <a:t>keuntungan</a:t>
          </a:r>
          <a:r>
            <a:rPr lang="en-US" sz="2000" dirty="0"/>
            <a:t> yang </a:t>
          </a:r>
          <a:r>
            <a:rPr lang="en-US" sz="2000" dirty="0" err="1"/>
            <a:t>akan</a:t>
          </a:r>
          <a:r>
            <a:rPr lang="en-US" sz="2000" dirty="0"/>
            <a:t> </a:t>
          </a:r>
          <a:r>
            <a:rPr lang="en-US" sz="2000" dirty="0" err="1"/>
            <a:t>dibagi</a:t>
          </a:r>
          <a:r>
            <a:rPr lang="en-US" sz="2000" dirty="0"/>
            <a:t> </a:t>
          </a:r>
          <a:r>
            <a:rPr lang="en-US" sz="2000" dirty="0" err="1"/>
            <a:t>atau</a:t>
          </a:r>
          <a:r>
            <a:rPr lang="en-US" sz="2000" dirty="0"/>
            <a:t> </a:t>
          </a:r>
          <a:r>
            <a:rPr lang="en-US" sz="2000" dirty="0" err="1"/>
            <a:t>tidak</a:t>
          </a:r>
          <a:r>
            <a:rPr lang="en-US" sz="2000" dirty="0"/>
            <a:t>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periode</a:t>
          </a:r>
          <a:r>
            <a:rPr lang="en-US" sz="2000" dirty="0"/>
            <a:t> </a:t>
          </a:r>
          <a:r>
            <a:rPr lang="en-US" sz="2000" dirty="0" err="1"/>
            <a:t>tertentu</a:t>
          </a:r>
          <a:r>
            <a:rPr lang="en-US" sz="2000" dirty="0"/>
            <a:t> (</a:t>
          </a:r>
          <a:r>
            <a:rPr lang="en-US" sz="2000" dirty="0" err="1"/>
            <a:t>Sitompul</a:t>
          </a:r>
          <a:r>
            <a:rPr lang="en-US" sz="2000" dirty="0"/>
            <a:t> &amp; Khadijah, 2020). </a:t>
          </a:r>
        </a:p>
      </dgm:t>
    </dgm:pt>
    <dgm:pt modelId="{0EB51F1F-2755-486F-BB72-12645855F2C7}" type="parTrans" cxnId="{AA63CF10-BDBE-4626-8FC2-5FB20D5AE4A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08A7938-EAEB-4D07-8F05-65691ABB6CE6}" type="sibTrans" cxnId="{AA63CF10-BDBE-4626-8FC2-5FB20D5AE4AD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8768409-9F75-4BCB-B569-B3D2A1E75154}">
      <dgm:prSet custT="1"/>
      <dgm:spPr/>
      <dgm:t>
        <a:bodyPr/>
        <a:lstStyle/>
        <a:p>
          <a:pPr rtl="0"/>
          <a:r>
            <a:rPr lang="en-US" sz="2000" dirty="0" err="1"/>
            <a:t>Terdapat</a:t>
          </a:r>
          <a:r>
            <a:rPr lang="en-US" sz="2000" dirty="0"/>
            <a:t> </a:t>
          </a:r>
          <a:r>
            <a:rPr lang="en-US" sz="2000" dirty="0" err="1"/>
            <a:t>perbedaan</a:t>
          </a:r>
          <a:r>
            <a:rPr lang="en-US" sz="2000" dirty="0"/>
            <a:t> </a:t>
          </a:r>
          <a:r>
            <a:rPr lang="en-US" sz="2000" dirty="0" err="1"/>
            <a:t>antara</a:t>
          </a:r>
          <a:r>
            <a:rPr lang="en-US" sz="2000" dirty="0"/>
            <a:t> </a:t>
          </a:r>
          <a:r>
            <a:rPr lang="en-US" sz="2000" dirty="0" err="1"/>
            <a:t>perusahaan</a:t>
          </a:r>
          <a:r>
            <a:rPr lang="en-US" sz="2000" dirty="0"/>
            <a:t> yang </a:t>
          </a:r>
          <a:r>
            <a:rPr lang="en-US" sz="2000" dirty="0" err="1"/>
            <a:t>melakukan</a:t>
          </a:r>
          <a:r>
            <a:rPr lang="en-US" sz="2000" dirty="0"/>
            <a:t> </a:t>
          </a:r>
          <a:r>
            <a:rPr lang="en-US" sz="2000" dirty="0" err="1"/>
            <a:t>pembayaran</a:t>
          </a:r>
          <a:r>
            <a:rPr lang="en-US" sz="2000" dirty="0"/>
            <a:t> </a:t>
          </a:r>
          <a:r>
            <a:rPr lang="en-US" sz="2000" dirty="0" err="1"/>
            <a:t>dividen</a:t>
          </a:r>
          <a:r>
            <a:rPr lang="en-US" sz="2000" dirty="0"/>
            <a:t> </a:t>
          </a:r>
          <a:r>
            <a:rPr lang="en-US" sz="2000" dirty="0" err="1"/>
            <a:t>dengan</a:t>
          </a:r>
          <a:r>
            <a:rPr lang="en-US" sz="2000" dirty="0"/>
            <a:t> yang </a:t>
          </a:r>
          <a:r>
            <a:rPr lang="en-US" sz="2000" dirty="0" err="1"/>
            <a:t>tidak</a:t>
          </a:r>
          <a:r>
            <a:rPr lang="en-US" sz="2000" dirty="0"/>
            <a:t>. </a:t>
          </a:r>
          <a:r>
            <a:rPr lang="en-US" sz="2000" dirty="0" err="1"/>
            <a:t>Pembayaran</a:t>
          </a:r>
          <a:r>
            <a:rPr lang="en-US" sz="2000" dirty="0"/>
            <a:t> </a:t>
          </a:r>
          <a:r>
            <a:rPr lang="en-US" sz="2000" dirty="0" err="1"/>
            <a:t>dividen</a:t>
          </a:r>
          <a:r>
            <a:rPr lang="en-US" sz="2000" dirty="0"/>
            <a:t> </a:t>
          </a:r>
          <a:r>
            <a:rPr lang="en-US" sz="2000" dirty="0" err="1"/>
            <a:t>dapat</a:t>
          </a:r>
          <a:r>
            <a:rPr lang="en-US" sz="2000" dirty="0"/>
            <a:t> </a:t>
          </a:r>
          <a:r>
            <a:rPr lang="en-US" sz="2000" dirty="0" err="1"/>
            <a:t>mengurangi</a:t>
          </a:r>
          <a:r>
            <a:rPr lang="en-US" sz="2000" dirty="0"/>
            <a:t> </a:t>
          </a:r>
          <a:r>
            <a:rPr lang="en-US" sz="2000" dirty="0" err="1"/>
            <a:t>risiko</a:t>
          </a:r>
          <a:r>
            <a:rPr lang="en-US" sz="2000" dirty="0"/>
            <a:t> </a:t>
          </a:r>
          <a:r>
            <a:rPr lang="en-US" sz="2000" dirty="0" err="1"/>
            <a:t>penjualan</a:t>
          </a:r>
          <a:r>
            <a:rPr lang="en-US" sz="2000" dirty="0"/>
            <a:t> </a:t>
          </a:r>
          <a:r>
            <a:rPr lang="en-US" sz="2000" dirty="0" err="1"/>
            <a:t>saham</a:t>
          </a:r>
          <a:r>
            <a:rPr lang="en-US" sz="2000" dirty="0"/>
            <a:t> oleh investor </a:t>
          </a:r>
          <a:r>
            <a:rPr lang="en-US" sz="2000" dirty="0" err="1"/>
            <a:t>perusahaan</a:t>
          </a:r>
          <a:r>
            <a:rPr lang="en-US" sz="2000" dirty="0"/>
            <a:t> (</a:t>
          </a:r>
          <a:r>
            <a:rPr lang="en-US" sz="2000" dirty="0" err="1"/>
            <a:t>Saens</a:t>
          </a:r>
          <a:r>
            <a:rPr lang="en-US" sz="2000" dirty="0"/>
            <a:t> &amp; </a:t>
          </a:r>
          <a:r>
            <a:rPr lang="en-US" sz="2000" dirty="0" err="1"/>
            <a:t>Tigero</a:t>
          </a:r>
          <a:r>
            <a:rPr lang="en-US" sz="2000" dirty="0"/>
            <a:t>, 2021)</a:t>
          </a:r>
        </a:p>
      </dgm:t>
    </dgm:pt>
    <dgm:pt modelId="{968030CB-0CBF-4F14-88BC-670E8FDB5788}" type="parTrans" cxnId="{4B357B89-13E5-4B08-AB08-CCB50B74471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7972E19-82FE-4CC7-8A8B-E06463FAD353}" type="sibTrans" cxnId="{4B357B89-13E5-4B08-AB08-CCB50B74471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3E8488B-75FB-48B7-8812-36F1E93A425B}" type="pres">
      <dgm:prSet presAssocID="{F51D7726-82FA-4D6D-AE0F-1FF09745690F}" presName="outerComposite" presStyleCnt="0">
        <dgm:presLayoutVars>
          <dgm:chMax val="5"/>
          <dgm:dir/>
          <dgm:resizeHandles val="exact"/>
        </dgm:presLayoutVars>
      </dgm:prSet>
      <dgm:spPr/>
    </dgm:pt>
    <dgm:pt modelId="{22E64FF6-C195-4645-9A1D-A2139D18EA7D}" type="pres">
      <dgm:prSet presAssocID="{F51D7726-82FA-4D6D-AE0F-1FF09745690F}" presName="dummyMaxCanvas" presStyleCnt="0">
        <dgm:presLayoutVars/>
      </dgm:prSet>
      <dgm:spPr/>
    </dgm:pt>
    <dgm:pt modelId="{39BDC62D-6362-4016-A555-5541B0AA88CA}" type="pres">
      <dgm:prSet presAssocID="{F51D7726-82FA-4D6D-AE0F-1FF09745690F}" presName="TwoNodes_1" presStyleLbl="node1" presStyleIdx="0" presStyleCnt="2">
        <dgm:presLayoutVars>
          <dgm:bulletEnabled val="1"/>
        </dgm:presLayoutVars>
      </dgm:prSet>
      <dgm:spPr/>
    </dgm:pt>
    <dgm:pt modelId="{DCAE2074-39F7-47F0-A71F-F011E8AEE5C8}" type="pres">
      <dgm:prSet presAssocID="{F51D7726-82FA-4D6D-AE0F-1FF09745690F}" presName="TwoNodes_2" presStyleLbl="node1" presStyleIdx="1" presStyleCnt="2">
        <dgm:presLayoutVars>
          <dgm:bulletEnabled val="1"/>
        </dgm:presLayoutVars>
      </dgm:prSet>
      <dgm:spPr/>
    </dgm:pt>
    <dgm:pt modelId="{B8A74DDE-9B83-4F0B-9A0D-904F8DDA0E15}" type="pres">
      <dgm:prSet presAssocID="{F51D7726-82FA-4D6D-AE0F-1FF09745690F}" presName="TwoConn_1-2" presStyleLbl="fgAccFollowNode1" presStyleIdx="0" presStyleCnt="1">
        <dgm:presLayoutVars>
          <dgm:bulletEnabled val="1"/>
        </dgm:presLayoutVars>
      </dgm:prSet>
      <dgm:spPr/>
    </dgm:pt>
    <dgm:pt modelId="{C12CD3C1-B70C-43DD-A216-9BDE86E9FAA8}" type="pres">
      <dgm:prSet presAssocID="{F51D7726-82FA-4D6D-AE0F-1FF09745690F}" presName="TwoNodes_1_text" presStyleLbl="node1" presStyleIdx="1" presStyleCnt="2">
        <dgm:presLayoutVars>
          <dgm:bulletEnabled val="1"/>
        </dgm:presLayoutVars>
      </dgm:prSet>
      <dgm:spPr/>
    </dgm:pt>
    <dgm:pt modelId="{7AD992D7-136D-4C21-BE85-67529AA1EA86}" type="pres">
      <dgm:prSet presAssocID="{F51D7726-82FA-4D6D-AE0F-1FF09745690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AA63CF10-BDBE-4626-8FC2-5FB20D5AE4AD}" srcId="{F51D7726-82FA-4D6D-AE0F-1FF09745690F}" destId="{BD3FAB81-5AF3-4EFA-8421-7B817286BCC5}" srcOrd="0" destOrd="0" parTransId="{0EB51F1F-2755-486F-BB72-12645855F2C7}" sibTransId="{708A7938-EAEB-4D07-8F05-65691ABB6CE6}"/>
    <dgm:cxn modelId="{90931828-86A9-43A6-97DF-0BD576029644}" type="presOf" srcId="{08768409-9F75-4BCB-B569-B3D2A1E75154}" destId="{DCAE2074-39F7-47F0-A71F-F011E8AEE5C8}" srcOrd="0" destOrd="0" presId="urn:microsoft.com/office/officeart/2005/8/layout/vProcess5"/>
    <dgm:cxn modelId="{95BEEE51-B695-403B-9D9A-34A563DA3900}" type="presOf" srcId="{708A7938-EAEB-4D07-8F05-65691ABB6CE6}" destId="{B8A74DDE-9B83-4F0B-9A0D-904F8DDA0E15}" srcOrd="0" destOrd="0" presId="urn:microsoft.com/office/officeart/2005/8/layout/vProcess5"/>
    <dgm:cxn modelId="{4B357B89-13E5-4B08-AB08-CCB50B74471F}" srcId="{F51D7726-82FA-4D6D-AE0F-1FF09745690F}" destId="{08768409-9F75-4BCB-B569-B3D2A1E75154}" srcOrd="1" destOrd="0" parTransId="{968030CB-0CBF-4F14-88BC-670E8FDB5788}" sibTransId="{47972E19-82FE-4CC7-8A8B-E06463FAD353}"/>
    <dgm:cxn modelId="{657E02BE-A3EF-4730-95AA-88441FF24EE3}" type="presOf" srcId="{F51D7726-82FA-4D6D-AE0F-1FF09745690F}" destId="{23E8488B-75FB-48B7-8812-36F1E93A425B}" srcOrd="0" destOrd="0" presId="urn:microsoft.com/office/officeart/2005/8/layout/vProcess5"/>
    <dgm:cxn modelId="{B16671BF-115B-4624-8D8F-C045D2A5D585}" type="presOf" srcId="{BD3FAB81-5AF3-4EFA-8421-7B817286BCC5}" destId="{C12CD3C1-B70C-43DD-A216-9BDE86E9FAA8}" srcOrd="1" destOrd="0" presId="urn:microsoft.com/office/officeart/2005/8/layout/vProcess5"/>
    <dgm:cxn modelId="{95C390C4-A63A-4BC4-81DF-DDF0E45285C1}" type="presOf" srcId="{08768409-9F75-4BCB-B569-B3D2A1E75154}" destId="{7AD992D7-136D-4C21-BE85-67529AA1EA86}" srcOrd="1" destOrd="0" presId="urn:microsoft.com/office/officeart/2005/8/layout/vProcess5"/>
    <dgm:cxn modelId="{B629F9E4-0A65-4398-BEA6-75CA9F7686C5}" type="presOf" srcId="{BD3FAB81-5AF3-4EFA-8421-7B817286BCC5}" destId="{39BDC62D-6362-4016-A555-5541B0AA88CA}" srcOrd="0" destOrd="0" presId="urn:microsoft.com/office/officeart/2005/8/layout/vProcess5"/>
    <dgm:cxn modelId="{8073920E-0B10-46EF-9042-EE4F315CB5DA}" type="presParOf" srcId="{23E8488B-75FB-48B7-8812-36F1E93A425B}" destId="{22E64FF6-C195-4645-9A1D-A2139D18EA7D}" srcOrd="0" destOrd="0" presId="urn:microsoft.com/office/officeart/2005/8/layout/vProcess5"/>
    <dgm:cxn modelId="{6325B7B1-5CB7-4E3A-9361-B236A582B4E7}" type="presParOf" srcId="{23E8488B-75FB-48B7-8812-36F1E93A425B}" destId="{39BDC62D-6362-4016-A555-5541B0AA88CA}" srcOrd="1" destOrd="0" presId="urn:microsoft.com/office/officeart/2005/8/layout/vProcess5"/>
    <dgm:cxn modelId="{C3B8D6FB-3743-4DD2-B78E-B476AF1A9C3D}" type="presParOf" srcId="{23E8488B-75FB-48B7-8812-36F1E93A425B}" destId="{DCAE2074-39F7-47F0-A71F-F011E8AEE5C8}" srcOrd="2" destOrd="0" presId="urn:microsoft.com/office/officeart/2005/8/layout/vProcess5"/>
    <dgm:cxn modelId="{56265C8E-63F1-41DB-A1D3-CC370A2CA946}" type="presParOf" srcId="{23E8488B-75FB-48B7-8812-36F1E93A425B}" destId="{B8A74DDE-9B83-4F0B-9A0D-904F8DDA0E15}" srcOrd="3" destOrd="0" presId="urn:microsoft.com/office/officeart/2005/8/layout/vProcess5"/>
    <dgm:cxn modelId="{9876F44B-D4F6-4561-A7C4-AAD2143AF516}" type="presParOf" srcId="{23E8488B-75FB-48B7-8812-36F1E93A425B}" destId="{C12CD3C1-B70C-43DD-A216-9BDE86E9FAA8}" srcOrd="4" destOrd="0" presId="urn:microsoft.com/office/officeart/2005/8/layout/vProcess5"/>
    <dgm:cxn modelId="{F655BC93-73C6-4FA7-9EA9-4BF706C4D66C}" type="presParOf" srcId="{23E8488B-75FB-48B7-8812-36F1E93A425B}" destId="{7AD992D7-136D-4C21-BE85-67529AA1EA8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C16DAE-16FD-4473-94FA-056161C161EC}" type="doc">
      <dgm:prSet loTypeId="urn:microsoft.com/office/officeart/2008/layout/PictureStrip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E9670C1-0A31-4A50-B7DF-C6D34FEB408B}">
      <dgm:prSet phldrT="[Text]"/>
      <dgm:spPr/>
      <dgm:t>
        <a:bodyPr/>
        <a:lstStyle/>
        <a:p>
          <a:r>
            <a:rPr lang="en-US" dirty="0" err="1"/>
            <a:t>Kebutuhan</a:t>
          </a:r>
          <a:r>
            <a:rPr lang="en-US" dirty="0"/>
            <a:t> dan </a:t>
          </a:r>
          <a:r>
            <a:rPr lang="en-US" dirty="0" err="1"/>
            <a:t>kecukupan</a:t>
          </a:r>
          <a:r>
            <a:rPr lang="en-US" dirty="0"/>
            <a:t> </a:t>
          </a:r>
          <a:r>
            <a:rPr lang="en-US" dirty="0" err="1"/>
            <a:t>analisis</a:t>
          </a:r>
          <a:endParaRPr lang="en-US" dirty="0"/>
        </a:p>
      </dgm:t>
    </dgm:pt>
    <dgm:pt modelId="{FE65FD23-C710-4CA1-AB53-2A205DA0AC78}" type="parTrans" cxnId="{BD1865FE-E8D6-409E-9103-D47772364D5D}">
      <dgm:prSet/>
      <dgm:spPr/>
      <dgm:t>
        <a:bodyPr/>
        <a:lstStyle/>
        <a:p>
          <a:endParaRPr lang="en-US"/>
        </a:p>
      </dgm:t>
    </dgm:pt>
    <dgm:pt modelId="{10860B03-54D7-4733-9EB8-53561201AF76}" type="sibTrans" cxnId="{BD1865FE-E8D6-409E-9103-D47772364D5D}">
      <dgm:prSet/>
      <dgm:spPr/>
      <dgm:t>
        <a:bodyPr/>
        <a:lstStyle/>
        <a:p>
          <a:endParaRPr lang="en-US"/>
        </a:p>
      </dgm:t>
    </dgm:pt>
    <dgm:pt modelId="{D3C5F2F8-380F-4F85-A12B-5502C5B69500}">
      <dgm:prSet phldrT="[Text]"/>
      <dgm:spPr/>
      <dgm:t>
        <a:bodyPr/>
        <a:lstStyle/>
        <a:p>
          <a:r>
            <a:rPr lang="en-US" dirty="0"/>
            <a:t>40 </a:t>
          </a:r>
          <a:r>
            <a:rPr lang="en-US" dirty="0" err="1"/>
            <a:t>sampel</a:t>
          </a:r>
          <a:endParaRPr lang="en-US" dirty="0"/>
        </a:p>
      </dgm:t>
    </dgm:pt>
    <dgm:pt modelId="{2D652557-709B-4599-BE77-13EC7593F33C}" type="parTrans" cxnId="{567F9513-D3A3-4024-AE02-3BCB3C1BB709}">
      <dgm:prSet/>
      <dgm:spPr/>
      <dgm:t>
        <a:bodyPr/>
        <a:lstStyle/>
        <a:p>
          <a:endParaRPr lang="en-US"/>
        </a:p>
      </dgm:t>
    </dgm:pt>
    <dgm:pt modelId="{6BA8D9ED-4BEA-4753-86A3-AFCF8B08A5A7}" type="sibTrans" cxnId="{567F9513-D3A3-4024-AE02-3BCB3C1BB709}">
      <dgm:prSet/>
      <dgm:spPr/>
      <dgm:t>
        <a:bodyPr/>
        <a:lstStyle/>
        <a:p>
          <a:endParaRPr lang="en-US"/>
        </a:p>
      </dgm:t>
    </dgm:pt>
    <dgm:pt modelId="{AC9383CE-7EAD-41CF-AD2F-70344833E12F}" type="pres">
      <dgm:prSet presAssocID="{63C16DAE-16FD-4473-94FA-056161C161EC}" presName="Name0" presStyleCnt="0">
        <dgm:presLayoutVars>
          <dgm:dir/>
          <dgm:resizeHandles val="exact"/>
        </dgm:presLayoutVars>
      </dgm:prSet>
      <dgm:spPr/>
    </dgm:pt>
    <dgm:pt modelId="{7B38E72C-B0F2-4130-9A7F-E9DBB1C989D6}" type="pres">
      <dgm:prSet presAssocID="{6E9670C1-0A31-4A50-B7DF-C6D34FEB408B}" presName="composite" presStyleCnt="0"/>
      <dgm:spPr/>
    </dgm:pt>
    <dgm:pt modelId="{219638B2-DA9A-475A-B51D-F700448A0BAB}" type="pres">
      <dgm:prSet presAssocID="{6E9670C1-0A31-4A50-B7DF-C6D34FEB408B}" presName="rect1" presStyleLbl="trAlignAcc1" presStyleIdx="0" presStyleCnt="2">
        <dgm:presLayoutVars>
          <dgm:bulletEnabled val="1"/>
        </dgm:presLayoutVars>
      </dgm:prSet>
      <dgm:spPr/>
    </dgm:pt>
    <dgm:pt modelId="{86A0E598-292C-48BE-A615-6DA99296F82A}" type="pres">
      <dgm:prSet presAssocID="{6E9670C1-0A31-4A50-B7DF-C6D34FEB408B}" presName="rect2" presStyleLbl="fgImgPlace1" presStyleIdx="0" presStyleCnt="2"/>
      <dgm:spPr/>
    </dgm:pt>
    <dgm:pt modelId="{091DD288-BE4C-4DD0-841F-C15CC1A6B66E}" type="pres">
      <dgm:prSet presAssocID="{10860B03-54D7-4733-9EB8-53561201AF76}" presName="sibTrans" presStyleCnt="0"/>
      <dgm:spPr/>
    </dgm:pt>
    <dgm:pt modelId="{8FBACF54-4E6F-4C51-8A66-6937180F147C}" type="pres">
      <dgm:prSet presAssocID="{D3C5F2F8-380F-4F85-A12B-5502C5B69500}" presName="composite" presStyleCnt="0"/>
      <dgm:spPr/>
    </dgm:pt>
    <dgm:pt modelId="{00F306BE-EDB6-4855-817B-23935E334F5C}" type="pres">
      <dgm:prSet presAssocID="{D3C5F2F8-380F-4F85-A12B-5502C5B69500}" presName="rect1" presStyleLbl="trAlignAcc1" presStyleIdx="1" presStyleCnt="2">
        <dgm:presLayoutVars>
          <dgm:bulletEnabled val="1"/>
        </dgm:presLayoutVars>
      </dgm:prSet>
      <dgm:spPr/>
    </dgm:pt>
    <dgm:pt modelId="{BAEC8A17-8BA4-4A39-A041-02E9CAFBD343}" type="pres">
      <dgm:prSet presAssocID="{D3C5F2F8-380F-4F85-A12B-5502C5B69500}" presName="rect2" presStyleLbl="fgImgPlace1" presStyleIdx="1" presStyleCnt="2"/>
      <dgm:spPr/>
    </dgm:pt>
  </dgm:ptLst>
  <dgm:cxnLst>
    <dgm:cxn modelId="{567F9513-D3A3-4024-AE02-3BCB3C1BB709}" srcId="{63C16DAE-16FD-4473-94FA-056161C161EC}" destId="{D3C5F2F8-380F-4F85-A12B-5502C5B69500}" srcOrd="1" destOrd="0" parTransId="{2D652557-709B-4599-BE77-13EC7593F33C}" sibTransId="{6BA8D9ED-4BEA-4753-86A3-AFCF8B08A5A7}"/>
    <dgm:cxn modelId="{C095F12C-F507-424D-91DE-A4EC031A5881}" type="presOf" srcId="{D3C5F2F8-380F-4F85-A12B-5502C5B69500}" destId="{00F306BE-EDB6-4855-817B-23935E334F5C}" srcOrd="0" destOrd="0" presId="urn:microsoft.com/office/officeart/2008/layout/PictureStrips"/>
    <dgm:cxn modelId="{7C89409D-1FD3-4B6F-8C2E-837AF9E1E912}" type="presOf" srcId="{63C16DAE-16FD-4473-94FA-056161C161EC}" destId="{AC9383CE-7EAD-41CF-AD2F-70344833E12F}" srcOrd="0" destOrd="0" presId="urn:microsoft.com/office/officeart/2008/layout/PictureStrips"/>
    <dgm:cxn modelId="{40B1FAFB-4E5E-45BC-9F55-39741F243667}" type="presOf" srcId="{6E9670C1-0A31-4A50-B7DF-C6D34FEB408B}" destId="{219638B2-DA9A-475A-B51D-F700448A0BAB}" srcOrd="0" destOrd="0" presId="urn:microsoft.com/office/officeart/2008/layout/PictureStrips"/>
    <dgm:cxn modelId="{BD1865FE-E8D6-409E-9103-D47772364D5D}" srcId="{63C16DAE-16FD-4473-94FA-056161C161EC}" destId="{6E9670C1-0A31-4A50-B7DF-C6D34FEB408B}" srcOrd="0" destOrd="0" parTransId="{FE65FD23-C710-4CA1-AB53-2A205DA0AC78}" sibTransId="{10860B03-54D7-4733-9EB8-53561201AF76}"/>
    <dgm:cxn modelId="{8D3A7F27-A1D1-4716-A8FE-0144220744BC}" type="presParOf" srcId="{AC9383CE-7EAD-41CF-AD2F-70344833E12F}" destId="{7B38E72C-B0F2-4130-9A7F-E9DBB1C989D6}" srcOrd="0" destOrd="0" presId="urn:microsoft.com/office/officeart/2008/layout/PictureStrips"/>
    <dgm:cxn modelId="{4DAAD88B-D148-4670-9447-2877DE363245}" type="presParOf" srcId="{7B38E72C-B0F2-4130-9A7F-E9DBB1C989D6}" destId="{219638B2-DA9A-475A-B51D-F700448A0BAB}" srcOrd="0" destOrd="0" presId="urn:microsoft.com/office/officeart/2008/layout/PictureStrips"/>
    <dgm:cxn modelId="{3363D791-2983-4396-B1EC-80945D31A384}" type="presParOf" srcId="{7B38E72C-B0F2-4130-9A7F-E9DBB1C989D6}" destId="{86A0E598-292C-48BE-A615-6DA99296F82A}" srcOrd="1" destOrd="0" presId="urn:microsoft.com/office/officeart/2008/layout/PictureStrips"/>
    <dgm:cxn modelId="{441D98F4-D5CF-410B-95A8-13466BB6876D}" type="presParOf" srcId="{AC9383CE-7EAD-41CF-AD2F-70344833E12F}" destId="{091DD288-BE4C-4DD0-841F-C15CC1A6B66E}" srcOrd="1" destOrd="0" presId="urn:microsoft.com/office/officeart/2008/layout/PictureStrips"/>
    <dgm:cxn modelId="{F27A8FD1-BA8D-443B-9D27-8EA37B82CDAC}" type="presParOf" srcId="{AC9383CE-7EAD-41CF-AD2F-70344833E12F}" destId="{8FBACF54-4E6F-4C51-8A66-6937180F147C}" srcOrd="2" destOrd="0" presId="urn:microsoft.com/office/officeart/2008/layout/PictureStrips"/>
    <dgm:cxn modelId="{EC77C213-86BC-4B20-B472-B277AC2FCB78}" type="presParOf" srcId="{8FBACF54-4E6F-4C51-8A66-6937180F147C}" destId="{00F306BE-EDB6-4855-817B-23935E334F5C}" srcOrd="0" destOrd="0" presId="urn:microsoft.com/office/officeart/2008/layout/PictureStrips"/>
    <dgm:cxn modelId="{4839C94B-5162-43CC-927C-840562296F08}" type="presParOf" srcId="{8FBACF54-4E6F-4C51-8A66-6937180F147C}" destId="{BAEC8A17-8BA4-4A39-A041-02E9CAFBD34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E580E2-0254-4EE6-BA21-3FE96F1217C7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81F9D11E-104D-4B3D-B0E9-BEA79E4E66BB}">
      <dgm:prSet phldrT="[Text]"/>
      <dgm:spPr/>
      <dgm:t>
        <a:bodyPr/>
        <a:lstStyle/>
        <a:p>
          <a:r>
            <a:rPr lang="en-US" dirty="0"/>
            <a:t>I</a:t>
          </a:r>
          <a:r>
            <a:rPr lang="sk-SK" dirty="0"/>
            <a:t>ndependen </a:t>
          </a:r>
          <a:endParaRPr lang="en-US" dirty="0"/>
        </a:p>
      </dgm:t>
    </dgm:pt>
    <dgm:pt modelId="{0E26AC09-7D7C-4C5E-8F6C-3AD83A2D7F6A}" type="parTrans" cxnId="{BC8D0745-DD64-48B3-87E3-E06C581992B3}">
      <dgm:prSet/>
      <dgm:spPr/>
      <dgm:t>
        <a:bodyPr/>
        <a:lstStyle/>
        <a:p>
          <a:endParaRPr lang="en-US"/>
        </a:p>
      </dgm:t>
    </dgm:pt>
    <dgm:pt modelId="{4591A4FD-E011-4C8E-8A44-0917A56AEA22}" type="sibTrans" cxnId="{BC8D0745-DD64-48B3-87E3-E06C581992B3}">
      <dgm:prSet/>
      <dgm:spPr/>
      <dgm:t>
        <a:bodyPr/>
        <a:lstStyle/>
        <a:p>
          <a:endParaRPr lang="en-US"/>
        </a:p>
      </dgm:t>
    </dgm:pt>
    <dgm:pt modelId="{17C8BF8C-778C-4439-9119-4E82F2B39491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Fundamental</a:t>
          </a:r>
        </a:p>
      </dgm:t>
    </dgm:pt>
    <dgm:pt modelId="{5C18AC28-00D9-48FA-A2B8-A89CF89E2770}" type="parTrans" cxnId="{9B47E881-58B7-4304-A1BE-5EAEDF1D5AA4}">
      <dgm:prSet/>
      <dgm:spPr/>
      <dgm:t>
        <a:bodyPr/>
        <a:lstStyle/>
        <a:p>
          <a:endParaRPr lang="en-US"/>
        </a:p>
      </dgm:t>
    </dgm:pt>
    <dgm:pt modelId="{3376E88A-A347-4C28-8BE5-FD3A2B8C1206}" type="sibTrans" cxnId="{9B47E881-58B7-4304-A1BE-5EAEDF1D5AA4}">
      <dgm:prSet/>
      <dgm:spPr/>
      <dgm:t>
        <a:bodyPr/>
        <a:lstStyle/>
        <a:p>
          <a:endParaRPr lang="en-US"/>
        </a:p>
      </dgm:t>
    </dgm:pt>
    <dgm:pt modelId="{7B023808-AF57-4603-8C12-32F441C33B1A}">
      <dgm:prSet phldrT="[Text]"/>
      <dgm:spPr/>
      <dgm:t>
        <a:bodyPr/>
        <a:lstStyle/>
        <a:p>
          <a:r>
            <a:rPr lang="en-US" dirty="0" err="1"/>
            <a:t>Dividen</a:t>
          </a:r>
          <a:endParaRPr lang="en-US" dirty="0"/>
        </a:p>
      </dgm:t>
    </dgm:pt>
    <dgm:pt modelId="{FE565FA3-07B0-4356-BF63-6EF930705332}" type="parTrans" cxnId="{91C9C5F7-D81B-4BEF-982F-E448F080537E}">
      <dgm:prSet/>
      <dgm:spPr/>
      <dgm:t>
        <a:bodyPr/>
        <a:lstStyle/>
        <a:p>
          <a:endParaRPr lang="en-US"/>
        </a:p>
      </dgm:t>
    </dgm:pt>
    <dgm:pt modelId="{73A5E616-8560-4A5A-A46B-AED3E0A088AB}" type="sibTrans" cxnId="{91C9C5F7-D81B-4BEF-982F-E448F080537E}">
      <dgm:prSet/>
      <dgm:spPr/>
      <dgm:t>
        <a:bodyPr/>
        <a:lstStyle/>
        <a:p>
          <a:endParaRPr lang="en-US"/>
        </a:p>
      </dgm:t>
    </dgm:pt>
    <dgm:pt modelId="{31594610-5A70-4C86-B264-880636002B3C}">
      <dgm:prSet phldrT="[Text]"/>
      <dgm:spPr/>
      <dgm:t>
        <a:bodyPr/>
        <a:lstStyle/>
        <a:p>
          <a:r>
            <a:rPr lang="en-US" dirty="0"/>
            <a:t>D</a:t>
          </a:r>
          <a:r>
            <a:rPr lang="sk-SK" dirty="0"/>
            <a:t>ependen </a:t>
          </a:r>
          <a:endParaRPr lang="en-US" dirty="0"/>
        </a:p>
      </dgm:t>
    </dgm:pt>
    <dgm:pt modelId="{A3106467-5C5D-40A4-8B27-CBEA4DD25DDF}" type="parTrans" cxnId="{3F80185E-4E50-4D27-8330-29FC30B9E951}">
      <dgm:prSet/>
      <dgm:spPr/>
      <dgm:t>
        <a:bodyPr/>
        <a:lstStyle/>
        <a:p>
          <a:endParaRPr lang="en-US"/>
        </a:p>
      </dgm:t>
    </dgm:pt>
    <dgm:pt modelId="{503700B5-977E-48A8-84CC-E8B08BDBF940}" type="sibTrans" cxnId="{3F80185E-4E50-4D27-8330-29FC30B9E951}">
      <dgm:prSet/>
      <dgm:spPr/>
      <dgm:t>
        <a:bodyPr/>
        <a:lstStyle/>
        <a:p>
          <a:endParaRPr lang="en-US"/>
        </a:p>
      </dgm:t>
    </dgm:pt>
    <dgm:pt modelId="{431DDDDD-1D90-439C-BBFF-22FFC14C21C8}">
      <dgm:prSet phldrT="[Text]"/>
      <dgm:spPr/>
      <dgm:t>
        <a:bodyPr/>
        <a:lstStyle/>
        <a:p>
          <a:r>
            <a:rPr lang="en-US" dirty="0" err="1"/>
            <a:t>Pengambilan</a:t>
          </a:r>
          <a:r>
            <a:rPr lang="en-US" dirty="0"/>
            <a:t> Keputusan </a:t>
          </a:r>
          <a:r>
            <a:rPr lang="en-US" dirty="0" err="1"/>
            <a:t>Investasi</a:t>
          </a:r>
          <a:endParaRPr lang="en-US" dirty="0"/>
        </a:p>
      </dgm:t>
    </dgm:pt>
    <dgm:pt modelId="{75A61CB3-B444-4F08-978F-CC88F3B3D31A}" type="parTrans" cxnId="{9AAE8AFF-6E6D-446D-A572-8EE79D3C4FB6}">
      <dgm:prSet/>
      <dgm:spPr/>
      <dgm:t>
        <a:bodyPr/>
        <a:lstStyle/>
        <a:p>
          <a:endParaRPr lang="en-US"/>
        </a:p>
      </dgm:t>
    </dgm:pt>
    <dgm:pt modelId="{95E613F1-464E-4DEB-90AC-4F1935D27158}" type="sibTrans" cxnId="{9AAE8AFF-6E6D-446D-A572-8EE79D3C4FB6}">
      <dgm:prSet/>
      <dgm:spPr/>
      <dgm:t>
        <a:bodyPr/>
        <a:lstStyle/>
        <a:p>
          <a:endParaRPr lang="en-US"/>
        </a:p>
      </dgm:t>
    </dgm:pt>
    <dgm:pt modelId="{086EC958-C5AB-449D-929E-6BA3F06E3C21}">
      <dgm:prSet phldrT="[Text]"/>
      <dgm:spPr/>
      <dgm:t>
        <a:bodyPr/>
        <a:lstStyle/>
        <a:p>
          <a:r>
            <a:rPr lang="en-US" i="1" dirty="0"/>
            <a:t>Overconfidence</a:t>
          </a:r>
        </a:p>
      </dgm:t>
    </dgm:pt>
    <dgm:pt modelId="{09E86298-E2C3-418F-9E37-8ED308FD2B14}" type="parTrans" cxnId="{51B70A25-6460-467A-806A-42D473BED9AC}">
      <dgm:prSet/>
      <dgm:spPr/>
      <dgm:t>
        <a:bodyPr/>
        <a:lstStyle/>
        <a:p>
          <a:endParaRPr lang="en-ID"/>
        </a:p>
      </dgm:t>
    </dgm:pt>
    <dgm:pt modelId="{31FF3B6D-2C03-44C2-B353-A2882EF8637E}" type="sibTrans" cxnId="{51B70A25-6460-467A-806A-42D473BED9AC}">
      <dgm:prSet/>
      <dgm:spPr/>
      <dgm:t>
        <a:bodyPr/>
        <a:lstStyle/>
        <a:p>
          <a:endParaRPr lang="en-ID"/>
        </a:p>
      </dgm:t>
    </dgm:pt>
    <dgm:pt modelId="{98BD23F4-7D7B-4637-8BDA-2462DC0A3E19}" type="pres">
      <dgm:prSet presAssocID="{F4E580E2-0254-4EE6-BA21-3FE96F1217C7}" presName="Name0" presStyleCnt="0">
        <dgm:presLayoutVars>
          <dgm:dir/>
          <dgm:animLvl val="lvl"/>
          <dgm:resizeHandles val="exact"/>
        </dgm:presLayoutVars>
      </dgm:prSet>
      <dgm:spPr/>
    </dgm:pt>
    <dgm:pt modelId="{08E379CA-A932-46E9-A090-D40E3C1FC6B1}" type="pres">
      <dgm:prSet presAssocID="{81F9D11E-104D-4B3D-B0E9-BEA79E4E66BB}" presName="linNode" presStyleCnt="0"/>
      <dgm:spPr/>
    </dgm:pt>
    <dgm:pt modelId="{8DE97134-74A0-43AA-ABD6-80C5F40B4DE0}" type="pres">
      <dgm:prSet presAssocID="{81F9D11E-104D-4B3D-B0E9-BEA79E4E66BB}" presName="parentText" presStyleLbl="node1" presStyleIdx="0" presStyleCnt="2" custLinFactNeighborX="-2629" custLinFactNeighborY="-2508">
        <dgm:presLayoutVars>
          <dgm:chMax val="1"/>
          <dgm:bulletEnabled val="1"/>
        </dgm:presLayoutVars>
      </dgm:prSet>
      <dgm:spPr/>
    </dgm:pt>
    <dgm:pt modelId="{E27B5565-C476-46CB-BBBA-E6E17366E25B}" type="pres">
      <dgm:prSet presAssocID="{81F9D11E-104D-4B3D-B0E9-BEA79E4E66BB}" presName="descendantText" presStyleLbl="alignAccFollowNode1" presStyleIdx="0" presStyleCnt="2">
        <dgm:presLayoutVars>
          <dgm:bulletEnabled val="1"/>
        </dgm:presLayoutVars>
      </dgm:prSet>
      <dgm:spPr/>
    </dgm:pt>
    <dgm:pt modelId="{2C1564BF-7C17-4E3E-8781-FF09CD3DCF90}" type="pres">
      <dgm:prSet presAssocID="{4591A4FD-E011-4C8E-8A44-0917A56AEA22}" presName="sp" presStyleCnt="0"/>
      <dgm:spPr/>
    </dgm:pt>
    <dgm:pt modelId="{1D8F305E-A1A9-4935-A5DA-761C73E135CC}" type="pres">
      <dgm:prSet presAssocID="{31594610-5A70-4C86-B264-880636002B3C}" presName="linNode" presStyleCnt="0"/>
      <dgm:spPr/>
    </dgm:pt>
    <dgm:pt modelId="{54FF84D2-7A03-45E5-BE53-F7C3EF2DF705}" type="pres">
      <dgm:prSet presAssocID="{31594610-5A70-4C86-B264-880636002B3C}" presName="parentText" presStyleLbl="node1" presStyleIdx="1" presStyleCnt="2" custLinFactNeighborX="654">
        <dgm:presLayoutVars>
          <dgm:chMax val="1"/>
          <dgm:bulletEnabled val="1"/>
        </dgm:presLayoutVars>
      </dgm:prSet>
      <dgm:spPr/>
    </dgm:pt>
    <dgm:pt modelId="{3FD6E6A9-093D-4910-B7ED-4EFCEE364BCF}" type="pres">
      <dgm:prSet presAssocID="{31594610-5A70-4C86-B264-880636002B3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C37E717-FCA5-4F84-B79D-A05DA6E68D48}" type="presOf" srcId="{431DDDDD-1D90-439C-BBFF-22FFC14C21C8}" destId="{3FD6E6A9-093D-4910-B7ED-4EFCEE364BCF}" srcOrd="0" destOrd="0" presId="urn:microsoft.com/office/officeart/2005/8/layout/vList5"/>
    <dgm:cxn modelId="{51B70A25-6460-467A-806A-42D473BED9AC}" srcId="{81F9D11E-104D-4B3D-B0E9-BEA79E4E66BB}" destId="{086EC958-C5AB-449D-929E-6BA3F06E3C21}" srcOrd="2" destOrd="0" parTransId="{09E86298-E2C3-418F-9E37-8ED308FD2B14}" sibTransId="{31FF3B6D-2C03-44C2-B353-A2882EF8637E}"/>
    <dgm:cxn modelId="{32CF3B2D-5055-4216-88BE-391583FAA3C9}" type="presOf" srcId="{086EC958-C5AB-449D-929E-6BA3F06E3C21}" destId="{E27B5565-C476-46CB-BBBA-E6E17366E25B}" srcOrd="0" destOrd="2" presId="urn:microsoft.com/office/officeart/2005/8/layout/vList5"/>
    <dgm:cxn modelId="{3F80185E-4E50-4D27-8330-29FC30B9E951}" srcId="{F4E580E2-0254-4EE6-BA21-3FE96F1217C7}" destId="{31594610-5A70-4C86-B264-880636002B3C}" srcOrd="1" destOrd="0" parTransId="{A3106467-5C5D-40A4-8B27-CBEA4DD25DDF}" sibTransId="{503700B5-977E-48A8-84CC-E8B08BDBF940}"/>
    <dgm:cxn modelId="{BC8D0745-DD64-48B3-87E3-E06C581992B3}" srcId="{F4E580E2-0254-4EE6-BA21-3FE96F1217C7}" destId="{81F9D11E-104D-4B3D-B0E9-BEA79E4E66BB}" srcOrd="0" destOrd="0" parTransId="{0E26AC09-7D7C-4C5E-8F6C-3AD83A2D7F6A}" sibTransId="{4591A4FD-E011-4C8E-8A44-0917A56AEA22}"/>
    <dgm:cxn modelId="{D256E146-A5E9-458B-A07D-620935C2A856}" type="presOf" srcId="{F4E580E2-0254-4EE6-BA21-3FE96F1217C7}" destId="{98BD23F4-7D7B-4637-8BDA-2462DC0A3E19}" srcOrd="0" destOrd="0" presId="urn:microsoft.com/office/officeart/2005/8/layout/vList5"/>
    <dgm:cxn modelId="{9B47E881-58B7-4304-A1BE-5EAEDF1D5AA4}" srcId="{81F9D11E-104D-4B3D-B0E9-BEA79E4E66BB}" destId="{17C8BF8C-778C-4439-9119-4E82F2B39491}" srcOrd="0" destOrd="0" parTransId="{5C18AC28-00D9-48FA-A2B8-A89CF89E2770}" sibTransId="{3376E88A-A347-4C28-8BE5-FD3A2B8C1206}"/>
    <dgm:cxn modelId="{A1B04987-0CC3-4A3F-AE98-8DF4CE39189A}" type="presOf" srcId="{7B023808-AF57-4603-8C12-32F441C33B1A}" destId="{E27B5565-C476-46CB-BBBA-E6E17366E25B}" srcOrd="0" destOrd="1" presId="urn:microsoft.com/office/officeart/2005/8/layout/vList5"/>
    <dgm:cxn modelId="{E617F2AC-D689-4D4D-9EAF-98AD8E2C00A0}" type="presOf" srcId="{17C8BF8C-778C-4439-9119-4E82F2B39491}" destId="{E27B5565-C476-46CB-BBBA-E6E17366E25B}" srcOrd="0" destOrd="0" presId="urn:microsoft.com/office/officeart/2005/8/layout/vList5"/>
    <dgm:cxn modelId="{274710C0-A42F-490D-9221-D1A0EAC1EEBE}" type="presOf" srcId="{31594610-5A70-4C86-B264-880636002B3C}" destId="{54FF84D2-7A03-45E5-BE53-F7C3EF2DF705}" srcOrd="0" destOrd="0" presId="urn:microsoft.com/office/officeart/2005/8/layout/vList5"/>
    <dgm:cxn modelId="{A797C4C5-5BA9-48CD-8720-04D639DCAB5C}" type="presOf" srcId="{81F9D11E-104D-4B3D-B0E9-BEA79E4E66BB}" destId="{8DE97134-74A0-43AA-ABD6-80C5F40B4DE0}" srcOrd="0" destOrd="0" presId="urn:microsoft.com/office/officeart/2005/8/layout/vList5"/>
    <dgm:cxn modelId="{91C9C5F7-D81B-4BEF-982F-E448F080537E}" srcId="{81F9D11E-104D-4B3D-B0E9-BEA79E4E66BB}" destId="{7B023808-AF57-4603-8C12-32F441C33B1A}" srcOrd="1" destOrd="0" parTransId="{FE565FA3-07B0-4356-BF63-6EF930705332}" sibTransId="{73A5E616-8560-4A5A-A46B-AED3E0A088AB}"/>
    <dgm:cxn modelId="{9AAE8AFF-6E6D-446D-A572-8EE79D3C4FB6}" srcId="{31594610-5A70-4C86-B264-880636002B3C}" destId="{431DDDDD-1D90-439C-BBFF-22FFC14C21C8}" srcOrd="0" destOrd="0" parTransId="{75A61CB3-B444-4F08-978F-CC88F3B3D31A}" sibTransId="{95E613F1-464E-4DEB-90AC-4F1935D27158}"/>
    <dgm:cxn modelId="{835507EC-BB63-42E4-B67E-CDFA8A160147}" type="presParOf" srcId="{98BD23F4-7D7B-4637-8BDA-2462DC0A3E19}" destId="{08E379CA-A932-46E9-A090-D40E3C1FC6B1}" srcOrd="0" destOrd="0" presId="urn:microsoft.com/office/officeart/2005/8/layout/vList5"/>
    <dgm:cxn modelId="{8B59C7A0-BA90-441B-8734-21757494EFA4}" type="presParOf" srcId="{08E379CA-A932-46E9-A090-D40E3C1FC6B1}" destId="{8DE97134-74A0-43AA-ABD6-80C5F40B4DE0}" srcOrd="0" destOrd="0" presId="urn:microsoft.com/office/officeart/2005/8/layout/vList5"/>
    <dgm:cxn modelId="{82A0DDB2-AB45-4383-9757-16D073299A98}" type="presParOf" srcId="{08E379CA-A932-46E9-A090-D40E3C1FC6B1}" destId="{E27B5565-C476-46CB-BBBA-E6E17366E25B}" srcOrd="1" destOrd="0" presId="urn:microsoft.com/office/officeart/2005/8/layout/vList5"/>
    <dgm:cxn modelId="{0305F39C-2B44-4152-ACCB-E52C2FEDDEC9}" type="presParOf" srcId="{98BD23F4-7D7B-4637-8BDA-2462DC0A3E19}" destId="{2C1564BF-7C17-4E3E-8781-FF09CD3DCF90}" srcOrd="1" destOrd="0" presId="urn:microsoft.com/office/officeart/2005/8/layout/vList5"/>
    <dgm:cxn modelId="{BFF1350B-D63B-4C86-9AEF-3C1983538F40}" type="presParOf" srcId="{98BD23F4-7D7B-4637-8BDA-2462DC0A3E19}" destId="{1D8F305E-A1A9-4935-A5DA-761C73E135CC}" srcOrd="2" destOrd="0" presId="urn:microsoft.com/office/officeart/2005/8/layout/vList5"/>
    <dgm:cxn modelId="{39258A74-1CB3-4E24-A0DD-E521A6310FF0}" type="presParOf" srcId="{1D8F305E-A1A9-4935-A5DA-761C73E135CC}" destId="{54FF84D2-7A03-45E5-BE53-F7C3EF2DF705}" srcOrd="0" destOrd="0" presId="urn:microsoft.com/office/officeart/2005/8/layout/vList5"/>
    <dgm:cxn modelId="{683377AE-AE4E-4ED4-B79D-6ECA5DCEEF2A}" type="presParOf" srcId="{1D8F305E-A1A9-4935-A5DA-761C73E135CC}" destId="{3FD6E6A9-093D-4910-B7ED-4EFCEE364B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2AE539-D300-444A-8091-CB16C4B9BF79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0673343-0AAD-4E88-9825-ED1B9AC00339}">
      <dgm:prSet/>
      <dgm:spPr/>
      <dgm:t>
        <a:bodyPr/>
        <a:lstStyle/>
        <a:p>
          <a:pPr rtl="0"/>
          <a:r>
            <a:rPr lang="en-US" dirty="0" err="1">
              <a:solidFill>
                <a:schemeClr val="bg1"/>
              </a:solidFill>
            </a:rPr>
            <a:t>Dividen</a:t>
          </a:r>
          <a:r>
            <a:rPr lang="en-US" dirty="0">
              <a:solidFill>
                <a:schemeClr val="bg1"/>
              </a:solidFill>
            </a:rPr>
            <a:t> dan </a:t>
          </a:r>
          <a:r>
            <a:rPr lang="en-US" i="1" dirty="0">
              <a:solidFill>
                <a:schemeClr val="bg1"/>
              </a:solidFill>
            </a:rPr>
            <a:t>overconfidence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berpengaruh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terhadap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pengambilan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keputusan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investasi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namun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analisis</a:t>
          </a:r>
          <a:r>
            <a:rPr lang="en-US" dirty="0">
              <a:solidFill>
                <a:schemeClr val="bg1"/>
              </a:solidFill>
            </a:rPr>
            <a:t> fundamental </a:t>
          </a:r>
          <a:r>
            <a:rPr lang="en-US" dirty="0" err="1">
              <a:solidFill>
                <a:schemeClr val="bg1"/>
              </a:solidFill>
            </a:rPr>
            <a:t>tidak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berpengaruh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terhadap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pengambilan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keputusan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investasi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837C0AD7-5D52-4A55-BB9A-2FABB1A54554}" type="parTrans" cxnId="{DF6BF123-14C8-45D1-B335-DE3182BD9815}">
      <dgm:prSet/>
      <dgm:spPr/>
      <dgm:t>
        <a:bodyPr/>
        <a:lstStyle/>
        <a:p>
          <a:endParaRPr lang="en-US"/>
        </a:p>
      </dgm:t>
    </dgm:pt>
    <dgm:pt modelId="{A5F386A4-CCE3-48A6-A8F8-DCCB7A45B879}" type="sibTrans" cxnId="{DF6BF123-14C8-45D1-B335-DE3182BD9815}">
      <dgm:prSet/>
      <dgm:spPr/>
      <dgm:t>
        <a:bodyPr/>
        <a:lstStyle/>
        <a:p>
          <a:endParaRPr lang="en-US"/>
        </a:p>
      </dgm:t>
    </dgm:pt>
    <dgm:pt modelId="{D75ADF57-09BB-45CB-8660-6125B33071AF}">
      <dgm:prSet/>
      <dgm:spPr/>
      <dgm:t>
        <a:bodyPr/>
        <a:lstStyle/>
        <a:p>
          <a:pPr rtl="0"/>
          <a:r>
            <a:rPr lang="en-US" dirty="0" err="1">
              <a:solidFill>
                <a:schemeClr val="bg1"/>
              </a:solidFill>
            </a:rPr>
            <a:t>Dapat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menjadi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bahan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masukan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pengambilan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keputusan</a:t>
          </a:r>
          <a:r>
            <a:rPr lang="en-US" dirty="0">
              <a:solidFill>
                <a:schemeClr val="bg1"/>
              </a:solidFill>
            </a:rPr>
            <a:t> investor </a:t>
          </a:r>
          <a:r>
            <a:rPr lang="en-US" dirty="0" err="1">
              <a:solidFill>
                <a:schemeClr val="bg1"/>
              </a:solidFill>
            </a:rPr>
            <a:t>atau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perusahaan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terkait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dengan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dividen</a:t>
          </a:r>
          <a:r>
            <a:rPr lang="en-US" dirty="0">
              <a:solidFill>
                <a:schemeClr val="bg1"/>
              </a:solidFill>
            </a:rPr>
            <a:t> dan </a:t>
          </a:r>
          <a:r>
            <a:rPr lang="en-US" i="1" dirty="0" err="1">
              <a:solidFill>
                <a:schemeClr val="bg1"/>
              </a:solidFill>
            </a:rPr>
            <a:t>overcofidence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1356FC1E-4D73-4FDD-892D-3C042981158E}" type="parTrans" cxnId="{405D547B-6D28-41F3-AE9A-3DEB2B96996B}">
      <dgm:prSet/>
      <dgm:spPr/>
      <dgm:t>
        <a:bodyPr/>
        <a:lstStyle/>
        <a:p>
          <a:endParaRPr lang="en-US"/>
        </a:p>
      </dgm:t>
    </dgm:pt>
    <dgm:pt modelId="{8CFCC098-12C8-4512-B153-81CB8BA27250}" type="sibTrans" cxnId="{405D547B-6D28-41F3-AE9A-3DEB2B96996B}">
      <dgm:prSet/>
      <dgm:spPr/>
      <dgm:t>
        <a:bodyPr/>
        <a:lstStyle/>
        <a:p>
          <a:endParaRPr lang="en-US"/>
        </a:p>
      </dgm:t>
    </dgm:pt>
    <dgm:pt modelId="{6392FC08-F280-45D2-88A1-526AA3E690F7}" type="pres">
      <dgm:prSet presAssocID="{7C2AE539-D300-444A-8091-CB16C4B9BF79}" presName="vert0" presStyleCnt="0">
        <dgm:presLayoutVars>
          <dgm:dir/>
          <dgm:animOne val="branch"/>
          <dgm:animLvl val="lvl"/>
        </dgm:presLayoutVars>
      </dgm:prSet>
      <dgm:spPr/>
    </dgm:pt>
    <dgm:pt modelId="{C3036A04-E7A2-4F58-9D12-104239650207}" type="pres">
      <dgm:prSet presAssocID="{70673343-0AAD-4E88-9825-ED1B9AC00339}" presName="thickLine" presStyleLbl="alignNode1" presStyleIdx="0" presStyleCnt="2"/>
      <dgm:spPr/>
    </dgm:pt>
    <dgm:pt modelId="{3ACD836E-5CFC-4097-9149-3FAF2ADA8460}" type="pres">
      <dgm:prSet presAssocID="{70673343-0AAD-4E88-9825-ED1B9AC00339}" presName="horz1" presStyleCnt="0"/>
      <dgm:spPr/>
    </dgm:pt>
    <dgm:pt modelId="{0446C51E-CC3B-4FEA-87AA-F05710FC2692}" type="pres">
      <dgm:prSet presAssocID="{70673343-0AAD-4E88-9825-ED1B9AC00339}" presName="tx1" presStyleLbl="revTx" presStyleIdx="0" presStyleCnt="2"/>
      <dgm:spPr/>
    </dgm:pt>
    <dgm:pt modelId="{542FBFD6-98B8-4292-B635-4FE27B6B3D4D}" type="pres">
      <dgm:prSet presAssocID="{70673343-0AAD-4E88-9825-ED1B9AC00339}" presName="vert1" presStyleCnt="0"/>
      <dgm:spPr/>
    </dgm:pt>
    <dgm:pt modelId="{A9C64032-CA08-4EBF-9D25-11B64E3122A2}" type="pres">
      <dgm:prSet presAssocID="{D75ADF57-09BB-45CB-8660-6125B33071AF}" presName="thickLine" presStyleLbl="alignNode1" presStyleIdx="1" presStyleCnt="2"/>
      <dgm:spPr/>
    </dgm:pt>
    <dgm:pt modelId="{E386AAB9-B698-4A0F-A390-004723C44EA1}" type="pres">
      <dgm:prSet presAssocID="{D75ADF57-09BB-45CB-8660-6125B33071AF}" presName="horz1" presStyleCnt="0"/>
      <dgm:spPr/>
    </dgm:pt>
    <dgm:pt modelId="{8F490025-137E-4FA5-B1B9-4AA6B7338996}" type="pres">
      <dgm:prSet presAssocID="{D75ADF57-09BB-45CB-8660-6125B33071AF}" presName="tx1" presStyleLbl="revTx" presStyleIdx="1" presStyleCnt="2"/>
      <dgm:spPr/>
    </dgm:pt>
    <dgm:pt modelId="{EF2A008D-DF20-4582-949C-0D9B909C7C3E}" type="pres">
      <dgm:prSet presAssocID="{D75ADF57-09BB-45CB-8660-6125B33071AF}" presName="vert1" presStyleCnt="0"/>
      <dgm:spPr/>
    </dgm:pt>
  </dgm:ptLst>
  <dgm:cxnLst>
    <dgm:cxn modelId="{DF6BF123-14C8-45D1-B335-DE3182BD9815}" srcId="{7C2AE539-D300-444A-8091-CB16C4B9BF79}" destId="{70673343-0AAD-4E88-9825-ED1B9AC00339}" srcOrd="0" destOrd="0" parTransId="{837C0AD7-5D52-4A55-BB9A-2FABB1A54554}" sibTransId="{A5F386A4-CCE3-48A6-A8F8-DCCB7A45B879}"/>
    <dgm:cxn modelId="{405D547B-6D28-41F3-AE9A-3DEB2B96996B}" srcId="{7C2AE539-D300-444A-8091-CB16C4B9BF79}" destId="{D75ADF57-09BB-45CB-8660-6125B33071AF}" srcOrd="1" destOrd="0" parTransId="{1356FC1E-4D73-4FDD-892D-3C042981158E}" sibTransId="{8CFCC098-12C8-4512-B153-81CB8BA27250}"/>
    <dgm:cxn modelId="{8322BB8E-592B-43E1-949E-DDD2A6B447A0}" type="presOf" srcId="{70673343-0AAD-4E88-9825-ED1B9AC00339}" destId="{0446C51E-CC3B-4FEA-87AA-F05710FC2692}" srcOrd="0" destOrd="0" presId="urn:microsoft.com/office/officeart/2008/layout/LinedList"/>
    <dgm:cxn modelId="{BE462796-9BB4-4C12-96F6-C7C9A9F4D22E}" type="presOf" srcId="{D75ADF57-09BB-45CB-8660-6125B33071AF}" destId="{8F490025-137E-4FA5-B1B9-4AA6B7338996}" srcOrd="0" destOrd="0" presId="urn:microsoft.com/office/officeart/2008/layout/LinedList"/>
    <dgm:cxn modelId="{9CCF5BCB-7768-42BC-A5EC-34A620251796}" type="presOf" srcId="{7C2AE539-D300-444A-8091-CB16C4B9BF79}" destId="{6392FC08-F280-45D2-88A1-526AA3E690F7}" srcOrd="0" destOrd="0" presId="urn:microsoft.com/office/officeart/2008/layout/LinedList"/>
    <dgm:cxn modelId="{EB6D1570-15C8-457F-A18E-421BB838EF1F}" type="presParOf" srcId="{6392FC08-F280-45D2-88A1-526AA3E690F7}" destId="{C3036A04-E7A2-4F58-9D12-104239650207}" srcOrd="0" destOrd="0" presId="urn:microsoft.com/office/officeart/2008/layout/LinedList"/>
    <dgm:cxn modelId="{43E5DE69-513E-4DBF-8E23-8C31B4F32F04}" type="presParOf" srcId="{6392FC08-F280-45D2-88A1-526AA3E690F7}" destId="{3ACD836E-5CFC-4097-9149-3FAF2ADA8460}" srcOrd="1" destOrd="0" presId="urn:microsoft.com/office/officeart/2008/layout/LinedList"/>
    <dgm:cxn modelId="{863ADFB3-0601-452F-9D4A-AA808EFAF843}" type="presParOf" srcId="{3ACD836E-5CFC-4097-9149-3FAF2ADA8460}" destId="{0446C51E-CC3B-4FEA-87AA-F05710FC2692}" srcOrd="0" destOrd="0" presId="urn:microsoft.com/office/officeart/2008/layout/LinedList"/>
    <dgm:cxn modelId="{D8AE9EEA-0BD8-4E0E-BA5E-513BF292E521}" type="presParOf" srcId="{3ACD836E-5CFC-4097-9149-3FAF2ADA8460}" destId="{542FBFD6-98B8-4292-B635-4FE27B6B3D4D}" srcOrd="1" destOrd="0" presId="urn:microsoft.com/office/officeart/2008/layout/LinedList"/>
    <dgm:cxn modelId="{F5414777-57A2-45EB-B204-2483A4ED6639}" type="presParOf" srcId="{6392FC08-F280-45D2-88A1-526AA3E690F7}" destId="{A9C64032-CA08-4EBF-9D25-11B64E3122A2}" srcOrd="2" destOrd="0" presId="urn:microsoft.com/office/officeart/2008/layout/LinedList"/>
    <dgm:cxn modelId="{850D6A08-A6D0-4159-96C1-F035EBEF0B32}" type="presParOf" srcId="{6392FC08-F280-45D2-88A1-526AA3E690F7}" destId="{E386AAB9-B698-4A0F-A390-004723C44EA1}" srcOrd="3" destOrd="0" presId="urn:microsoft.com/office/officeart/2008/layout/LinedList"/>
    <dgm:cxn modelId="{3EE4C751-C55B-4BE3-87AD-21001C38CB6B}" type="presParOf" srcId="{E386AAB9-B698-4A0F-A390-004723C44EA1}" destId="{8F490025-137E-4FA5-B1B9-4AA6B7338996}" srcOrd="0" destOrd="0" presId="urn:microsoft.com/office/officeart/2008/layout/LinedList"/>
    <dgm:cxn modelId="{4983C896-DC27-4840-AFF5-9BF7D8DEC6EB}" type="presParOf" srcId="{E386AAB9-B698-4A0F-A390-004723C44EA1}" destId="{EF2A008D-DF20-4582-949C-0D9B909C7C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85FD3-6C58-41BE-AD61-9ADDC13AC237}">
      <dsp:nvSpPr>
        <dsp:cNvPr id="0" name=""/>
        <dsp:cNvSpPr/>
      </dsp:nvSpPr>
      <dsp:spPr>
        <a:xfrm>
          <a:off x="0" y="0"/>
          <a:ext cx="4305300" cy="4991100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M</a:t>
          </a:r>
          <a:r>
            <a:rPr lang="sk-SK" sz="6500" kern="1200" dirty="0"/>
            <a:t>otiva</a:t>
          </a:r>
          <a:r>
            <a:rPr lang="en-US" sz="6500" kern="1200" dirty="0" err="1"/>
            <a:t>si</a:t>
          </a:r>
          <a:r>
            <a:rPr lang="sk-SK" sz="6500" kern="1200" dirty="0"/>
            <a:t> </a:t>
          </a:r>
          <a:endParaRPr lang="en-US" sz="6500" kern="1200" dirty="0"/>
        </a:p>
      </dsp:txBody>
      <dsp:txXfrm>
        <a:off x="0" y="0"/>
        <a:ext cx="4305300" cy="1497330"/>
      </dsp:txXfrm>
    </dsp:sp>
    <dsp:sp modelId="{5728BA47-7435-4C2B-8308-32A5D09AFC98}">
      <dsp:nvSpPr>
        <dsp:cNvPr id="0" name=""/>
        <dsp:cNvSpPr/>
      </dsp:nvSpPr>
      <dsp:spPr>
        <a:xfrm>
          <a:off x="70951" y="1497330"/>
          <a:ext cx="4163397" cy="324421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Waktu </a:t>
          </a:r>
          <a:r>
            <a:rPr lang="en-US" sz="3200" kern="1200" dirty="0" err="1"/>
            <a:t>penelitian</a:t>
          </a:r>
          <a:r>
            <a:rPr lang="en-US" sz="3200" kern="1200" dirty="0"/>
            <a:t> </a:t>
          </a:r>
          <a:r>
            <a:rPr lang="en-US" sz="3200" kern="1200" dirty="0" err="1"/>
            <a:t>dimasa</a:t>
          </a:r>
          <a:r>
            <a:rPr lang="en-US" sz="3200" kern="1200" dirty="0"/>
            <a:t> </a:t>
          </a:r>
          <a:r>
            <a:rPr lang="en-US" sz="3200" kern="1200" dirty="0" err="1"/>
            <a:t>pandemi</a:t>
          </a:r>
          <a:r>
            <a:rPr lang="en-US" sz="3200" kern="1200" dirty="0"/>
            <a:t> Covid-19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Sejak</a:t>
          </a:r>
          <a:r>
            <a:rPr lang="en-US" sz="3200" kern="1200" dirty="0"/>
            <a:t> </a:t>
          </a:r>
          <a:r>
            <a:rPr lang="en-US" sz="3200" kern="1200" dirty="0" err="1"/>
            <a:t>bulan</a:t>
          </a:r>
          <a:r>
            <a:rPr lang="en-US" sz="3200" kern="1200" dirty="0"/>
            <a:t> </a:t>
          </a:r>
          <a:r>
            <a:rPr lang="en-US" sz="3200" kern="1200" dirty="0" err="1"/>
            <a:t>Maret</a:t>
          </a:r>
          <a:r>
            <a:rPr lang="en-US" sz="3200" kern="1200" dirty="0"/>
            <a:t> 2020, </a:t>
          </a:r>
          <a:r>
            <a:rPr lang="en-US" sz="3200" kern="1200" dirty="0" err="1"/>
            <a:t>harga</a:t>
          </a:r>
          <a:r>
            <a:rPr lang="en-US" sz="3200" kern="1200" dirty="0"/>
            <a:t> </a:t>
          </a:r>
          <a:r>
            <a:rPr lang="en-US" sz="3200" kern="1200" dirty="0" err="1"/>
            <a:t>saham</a:t>
          </a:r>
          <a:r>
            <a:rPr lang="en-US" sz="3200" kern="1200" dirty="0"/>
            <a:t> </a:t>
          </a:r>
          <a:r>
            <a:rPr lang="en-US" sz="3200" kern="1200" dirty="0" err="1"/>
            <a:t>mengalami</a:t>
          </a:r>
          <a:r>
            <a:rPr lang="en-US" sz="3200" kern="1200" dirty="0"/>
            <a:t> </a:t>
          </a:r>
          <a:r>
            <a:rPr lang="en-US" sz="3200" kern="1200" dirty="0" err="1"/>
            <a:t>penurunan</a:t>
          </a:r>
          <a:endParaRPr lang="en-US" sz="3200" kern="1200" dirty="0"/>
        </a:p>
      </dsp:txBody>
      <dsp:txXfrm>
        <a:off x="165971" y="1592350"/>
        <a:ext cx="3973357" cy="3054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F0773-2912-4EC4-B982-15C34DE69A80}">
      <dsp:nvSpPr>
        <dsp:cNvPr id="0" name=""/>
        <dsp:cNvSpPr/>
      </dsp:nvSpPr>
      <dsp:spPr>
        <a:xfrm>
          <a:off x="203059" y="903364"/>
          <a:ext cx="4873436" cy="152294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1544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</a:rPr>
            <a:t>Analisis</a:t>
          </a:r>
          <a:r>
            <a:rPr lang="en-US" sz="2200" kern="1200" dirty="0">
              <a:solidFill>
                <a:schemeClr val="bg1"/>
              </a:solidFill>
            </a:rPr>
            <a:t> fundamental </a:t>
          </a:r>
          <a:r>
            <a:rPr lang="en-US" sz="2200" kern="1200" dirty="0" err="1">
              <a:solidFill>
                <a:schemeClr val="bg1"/>
              </a:solidFill>
            </a:rPr>
            <a:t>sering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digunakan</a:t>
          </a:r>
          <a:r>
            <a:rPr lang="en-US" sz="2200" kern="1200" dirty="0">
              <a:solidFill>
                <a:schemeClr val="bg1"/>
              </a:solidFill>
            </a:rPr>
            <a:t> investor </a:t>
          </a:r>
          <a:r>
            <a:rPr lang="en-US" sz="2200" kern="1200" dirty="0" err="1">
              <a:solidFill>
                <a:schemeClr val="bg1"/>
              </a:solidFill>
            </a:rPr>
            <a:t>dalam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pengambilan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keputusan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investasi</a:t>
          </a:r>
          <a:r>
            <a:rPr lang="en-US" sz="2200" kern="1200" dirty="0">
              <a:solidFill>
                <a:schemeClr val="bg1"/>
              </a:solidFill>
            </a:rPr>
            <a:t> (Jannah &amp; </a:t>
          </a:r>
          <a:r>
            <a:rPr lang="en-US" sz="2200" kern="1200" dirty="0" err="1">
              <a:solidFill>
                <a:schemeClr val="bg1"/>
              </a:solidFill>
            </a:rPr>
            <a:t>Ady</a:t>
          </a:r>
          <a:r>
            <a:rPr lang="en-US" sz="2200" kern="1200" dirty="0">
              <a:solidFill>
                <a:schemeClr val="bg1"/>
              </a:solidFill>
            </a:rPr>
            <a:t>, 2017)</a:t>
          </a:r>
        </a:p>
      </dsp:txBody>
      <dsp:txXfrm>
        <a:off x="203059" y="903364"/>
        <a:ext cx="4873436" cy="1522948"/>
      </dsp:txXfrm>
    </dsp:sp>
    <dsp:sp modelId="{7B69741A-1C3A-4391-970B-EBC10FCF909C}">
      <dsp:nvSpPr>
        <dsp:cNvPr id="0" name=""/>
        <dsp:cNvSpPr/>
      </dsp:nvSpPr>
      <dsp:spPr>
        <a:xfrm>
          <a:off x="0" y="683382"/>
          <a:ext cx="1066064" cy="1599096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8D66F-6739-42B1-A704-692BA62466A1}">
      <dsp:nvSpPr>
        <dsp:cNvPr id="0" name=""/>
        <dsp:cNvSpPr/>
      </dsp:nvSpPr>
      <dsp:spPr>
        <a:xfrm>
          <a:off x="203059" y="3185475"/>
          <a:ext cx="4873436" cy="152294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1544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bg1"/>
              </a:solidFill>
            </a:rPr>
            <a:t>Analisis</a:t>
          </a:r>
          <a:r>
            <a:rPr lang="en-US" sz="2200" kern="1200" dirty="0">
              <a:solidFill>
                <a:schemeClr val="bg1"/>
              </a:solidFill>
            </a:rPr>
            <a:t> fundamental </a:t>
          </a:r>
          <a:r>
            <a:rPr lang="en-US" sz="2200" kern="1200" dirty="0" err="1">
              <a:solidFill>
                <a:schemeClr val="bg1"/>
              </a:solidFill>
            </a:rPr>
            <a:t>merupakan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faktor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penentu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penting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dalam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pengambilan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keputusan</a:t>
          </a:r>
          <a:r>
            <a:rPr lang="en-US" sz="2200" kern="1200" dirty="0">
              <a:solidFill>
                <a:schemeClr val="bg1"/>
              </a:solidFill>
            </a:rPr>
            <a:t> investor (Farooq &amp; Sajid, 2015)</a:t>
          </a:r>
        </a:p>
      </dsp:txBody>
      <dsp:txXfrm>
        <a:off x="203059" y="3185475"/>
        <a:ext cx="4873436" cy="1522948"/>
      </dsp:txXfrm>
    </dsp:sp>
    <dsp:sp modelId="{A3E04DF5-BA8A-498A-A562-236025950AFD}">
      <dsp:nvSpPr>
        <dsp:cNvPr id="0" name=""/>
        <dsp:cNvSpPr/>
      </dsp:nvSpPr>
      <dsp:spPr>
        <a:xfrm>
          <a:off x="0" y="2965493"/>
          <a:ext cx="1066064" cy="1599096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DC62D-6362-4016-A555-5541B0AA88CA}">
      <dsp:nvSpPr>
        <dsp:cNvPr id="0" name=""/>
        <dsp:cNvSpPr/>
      </dsp:nvSpPr>
      <dsp:spPr>
        <a:xfrm>
          <a:off x="0" y="0"/>
          <a:ext cx="7477585" cy="1647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Kebijakan</a:t>
          </a:r>
          <a:r>
            <a:rPr lang="en-US" sz="2000" kern="1200" dirty="0"/>
            <a:t> </a:t>
          </a:r>
          <a:r>
            <a:rPr lang="en-US" sz="2000" kern="1200" dirty="0" err="1"/>
            <a:t>dividen</a:t>
          </a:r>
          <a:r>
            <a:rPr lang="en-US" sz="2000" kern="1200" dirty="0"/>
            <a:t> </a:t>
          </a:r>
          <a:r>
            <a:rPr lang="en-US" sz="2000" kern="1200" dirty="0" err="1"/>
            <a:t>perusahaan</a:t>
          </a:r>
          <a:r>
            <a:rPr lang="en-US" sz="2000" kern="1200" dirty="0"/>
            <a:t> </a:t>
          </a:r>
          <a:r>
            <a:rPr lang="en-US" sz="2000" kern="1200" dirty="0" err="1"/>
            <a:t>merupakan</a:t>
          </a:r>
          <a:r>
            <a:rPr lang="en-US" sz="2000" kern="1200" dirty="0"/>
            <a:t> </a:t>
          </a:r>
          <a:r>
            <a:rPr lang="en-US" sz="2000" kern="1200" dirty="0" err="1"/>
            <a:t>kebijakan</a:t>
          </a:r>
          <a:r>
            <a:rPr lang="en-US" sz="2000" kern="1200" dirty="0"/>
            <a:t> yang </a:t>
          </a:r>
          <a:r>
            <a:rPr lang="en-US" sz="2000" kern="1200" dirty="0" err="1"/>
            <a:t>harus</a:t>
          </a:r>
          <a:r>
            <a:rPr lang="en-US" sz="2000" kern="1200" dirty="0"/>
            <a:t> </a:t>
          </a:r>
          <a:r>
            <a:rPr lang="en-US" sz="2000" kern="1200" dirty="0" err="1"/>
            <a:t>diambil</a:t>
          </a:r>
          <a:r>
            <a:rPr lang="en-US" sz="2000" kern="1200" dirty="0"/>
            <a:t> oleh </a:t>
          </a:r>
          <a:r>
            <a:rPr lang="en-US" sz="2000" kern="1200" dirty="0" err="1"/>
            <a:t>perusahaan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memutuskan</a:t>
          </a:r>
          <a:r>
            <a:rPr lang="en-US" sz="2000" kern="1200" dirty="0"/>
            <a:t> </a:t>
          </a:r>
          <a:r>
            <a:rPr lang="en-US" sz="2000" kern="1200" dirty="0" err="1"/>
            <a:t>keuntungan</a:t>
          </a:r>
          <a:r>
            <a:rPr lang="en-US" sz="2000" kern="1200" dirty="0"/>
            <a:t> yang </a:t>
          </a:r>
          <a:r>
            <a:rPr lang="en-US" sz="2000" kern="1200" dirty="0" err="1"/>
            <a:t>akan</a:t>
          </a:r>
          <a:r>
            <a:rPr lang="en-US" sz="2000" kern="1200" dirty="0"/>
            <a:t> </a:t>
          </a:r>
          <a:r>
            <a:rPr lang="en-US" sz="2000" kern="1200" dirty="0" err="1"/>
            <a:t>dibagi</a:t>
          </a:r>
          <a:r>
            <a:rPr lang="en-US" sz="2000" kern="1200" dirty="0"/>
            <a:t> </a:t>
          </a:r>
          <a:r>
            <a:rPr lang="en-US" sz="2000" kern="1200" dirty="0" err="1"/>
            <a:t>atau</a:t>
          </a:r>
          <a:r>
            <a:rPr lang="en-US" sz="2000" kern="1200" dirty="0"/>
            <a:t>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periode</a:t>
          </a:r>
          <a:r>
            <a:rPr lang="en-US" sz="2000" kern="1200" dirty="0"/>
            <a:t> </a:t>
          </a:r>
          <a:r>
            <a:rPr lang="en-US" sz="2000" kern="1200" dirty="0" err="1"/>
            <a:t>tertentu</a:t>
          </a:r>
          <a:r>
            <a:rPr lang="en-US" sz="2000" kern="1200" dirty="0"/>
            <a:t> (</a:t>
          </a:r>
          <a:r>
            <a:rPr lang="en-US" sz="2000" kern="1200" dirty="0" err="1"/>
            <a:t>Sitompul</a:t>
          </a:r>
          <a:r>
            <a:rPr lang="en-US" sz="2000" kern="1200" dirty="0"/>
            <a:t> &amp; Khadijah, 2020). </a:t>
          </a:r>
        </a:p>
      </dsp:txBody>
      <dsp:txXfrm>
        <a:off x="48258" y="48258"/>
        <a:ext cx="5774625" cy="1551118"/>
      </dsp:txXfrm>
    </dsp:sp>
    <dsp:sp modelId="{DCAE2074-39F7-47F0-A71F-F011E8AEE5C8}">
      <dsp:nvSpPr>
        <dsp:cNvPr id="0" name=""/>
        <dsp:cNvSpPr/>
      </dsp:nvSpPr>
      <dsp:spPr>
        <a:xfrm>
          <a:off x="1319573" y="2013774"/>
          <a:ext cx="7477585" cy="1647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Terdapat</a:t>
          </a:r>
          <a:r>
            <a:rPr lang="en-US" sz="2000" kern="1200" dirty="0"/>
            <a:t> </a:t>
          </a:r>
          <a:r>
            <a:rPr lang="en-US" sz="2000" kern="1200" dirty="0" err="1"/>
            <a:t>perbedaan</a:t>
          </a:r>
          <a:r>
            <a:rPr lang="en-US" sz="2000" kern="1200" dirty="0"/>
            <a:t> </a:t>
          </a:r>
          <a:r>
            <a:rPr lang="en-US" sz="2000" kern="1200" dirty="0" err="1"/>
            <a:t>antara</a:t>
          </a:r>
          <a:r>
            <a:rPr lang="en-US" sz="2000" kern="1200" dirty="0"/>
            <a:t> </a:t>
          </a:r>
          <a:r>
            <a:rPr lang="en-US" sz="2000" kern="1200" dirty="0" err="1"/>
            <a:t>perusahaan</a:t>
          </a:r>
          <a:r>
            <a:rPr lang="en-US" sz="2000" kern="1200" dirty="0"/>
            <a:t> yang </a:t>
          </a:r>
          <a:r>
            <a:rPr lang="en-US" sz="2000" kern="1200" dirty="0" err="1"/>
            <a:t>melakukan</a:t>
          </a:r>
          <a:r>
            <a:rPr lang="en-US" sz="2000" kern="1200" dirty="0"/>
            <a:t> </a:t>
          </a:r>
          <a:r>
            <a:rPr lang="en-US" sz="2000" kern="1200" dirty="0" err="1"/>
            <a:t>pembayaran</a:t>
          </a:r>
          <a:r>
            <a:rPr lang="en-US" sz="2000" kern="1200" dirty="0"/>
            <a:t> </a:t>
          </a:r>
          <a:r>
            <a:rPr lang="en-US" sz="2000" kern="1200" dirty="0" err="1"/>
            <a:t>dividen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yang </a:t>
          </a:r>
          <a:r>
            <a:rPr lang="en-US" sz="2000" kern="1200" dirty="0" err="1"/>
            <a:t>tidak</a:t>
          </a:r>
          <a:r>
            <a:rPr lang="en-US" sz="2000" kern="1200" dirty="0"/>
            <a:t>. </a:t>
          </a:r>
          <a:r>
            <a:rPr lang="en-US" sz="2000" kern="1200" dirty="0" err="1"/>
            <a:t>Pembayaran</a:t>
          </a:r>
          <a:r>
            <a:rPr lang="en-US" sz="2000" kern="1200" dirty="0"/>
            <a:t> </a:t>
          </a:r>
          <a:r>
            <a:rPr lang="en-US" sz="2000" kern="1200" dirty="0" err="1"/>
            <a:t>dividen</a:t>
          </a:r>
          <a:r>
            <a:rPr lang="en-US" sz="2000" kern="1200" dirty="0"/>
            <a:t> </a:t>
          </a:r>
          <a:r>
            <a:rPr lang="en-US" sz="2000" kern="1200" dirty="0" err="1"/>
            <a:t>dapat</a:t>
          </a:r>
          <a:r>
            <a:rPr lang="en-US" sz="2000" kern="1200" dirty="0"/>
            <a:t> </a:t>
          </a:r>
          <a:r>
            <a:rPr lang="en-US" sz="2000" kern="1200" dirty="0" err="1"/>
            <a:t>mengurangi</a:t>
          </a:r>
          <a:r>
            <a:rPr lang="en-US" sz="2000" kern="1200" dirty="0"/>
            <a:t> </a:t>
          </a:r>
          <a:r>
            <a:rPr lang="en-US" sz="2000" kern="1200" dirty="0" err="1"/>
            <a:t>risiko</a:t>
          </a:r>
          <a:r>
            <a:rPr lang="en-US" sz="2000" kern="1200" dirty="0"/>
            <a:t> </a:t>
          </a:r>
          <a:r>
            <a:rPr lang="en-US" sz="2000" kern="1200" dirty="0" err="1"/>
            <a:t>penjualan</a:t>
          </a:r>
          <a:r>
            <a:rPr lang="en-US" sz="2000" kern="1200" dirty="0"/>
            <a:t> </a:t>
          </a:r>
          <a:r>
            <a:rPr lang="en-US" sz="2000" kern="1200" dirty="0" err="1"/>
            <a:t>saham</a:t>
          </a:r>
          <a:r>
            <a:rPr lang="en-US" sz="2000" kern="1200" dirty="0"/>
            <a:t> oleh investor </a:t>
          </a:r>
          <a:r>
            <a:rPr lang="en-US" sz="2000" kern="1200" dirty="0" err="1"/>
            <a:t>perusahaan</a:t>
          </a:r>
          <a:r>
            <a:rPr lang="en-US" sz="2000" kern="1200" dirty="0"/>
            <a:t> (</a:t>
          </a:r>
          <a:r>
            <a:rPr lang="en-US" sz="2000" kern="1200" dirty="0" err="1"/>
            <a:t>Saens</a:t>
          </a:r>
          <a:r>
            <a:rPr lang="en-US" sz="2000" kern="1200" dirty="0"/>
            <a:t> &amp; </a:t>
          </a:r>
          <a:r>
            <a:rPr lang="en-US" sz="2000" kern="1200" dirty="0" err="1"/>
            <a:t>Tigero</a:t>
          </a:r>
          <a:r>
            <a:rPr lang="en-US" sz="2000" kern="1200" dirty="0"/>
            <a:t>, 2021)</a:t>
          </a:r>
        </a:p>
      </dsp:txBody>
      <dsp:txXfrm>
        <a:off x="1367831" y="2062032"/>
        <a:ext cx="4990533" cy="1551118"/>
      </dsp:txXfrm>
    </dsp:sp>
    <dsp:sp modelId="{B8A74DDE-9B83-4F0B-9A0D-904F8DDA0E15}">
      <dsp:nvSpPr>
        <dsp:cNvPr id="0" name=""/>
        <dsp:cNvSpPr/>
      </dsp:nvSpPr>
      <dsp:spPr>
        <a:xfrm>
          <a:off x="6406623" y="1295223"/>
          <a:ext cx="1070962" cy="10709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solidFill>
              <a:schemeClr val="tx1"/>
            </a:solidFill>
          </a:endParaRPr>
        </a:p>
      </dsp:txBody>
      <dsp:txXfrm>
        <a:off x="6647589" y="1295223"/>
        <a:ext cx="589030" cy="805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38B2-DA9A-475A-B51D-F700448A0BAB}">
      <dsp:nvSpPr>
        <dsp:cNvPr id="0" name=""/>
        <dsp:cNvSpPr/>
      </dsp:nvSpPr>
      <dsp:spPr>
        <a:xfrm>
          <a:off x="502829" y="229541"/>
          <a:ext cx="3776235" cy="1180073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303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Kebutuhan</a:t>
          </a:r>
          <a:r>
            <a:rPr lang="en-US" sz="2900" kern="1200" dirty="0"/>
            <a:t> dan </a:t>
          </a:r>
          <a:r>
            <a:rPr lang="en-US" sz="2900" kern="1200" dirty="0" err="1"/>
            <a:t>kecukupan</a:t>
          </a:r>
          <a:r>
            <a:rPr lang="en-US" sz="2900" kern="1200" dirty="0"/>
            <a:t> </a:t>
          </a:r>
          <a:r>
            <a:rPr lang="en-US" sz="2900" kern="1200" dirty="0" err="1"/>
            <a:t>analisis</a:t>
          </a:r>
          <a:endParaRPr lang="en-US" sz="2900" kern="1200" dirty="0"/>
        </a:p>
      </dsp:txBody>
      <dsp:txXfrm>
        <a:off x="502829" y="229541"/>
        <a:ext cx="3776235" cy="1180073"/>
      </dsp:txXfrm>
    </dsp:sp>
    <dsp:sp modelId="{86A0E598-292C-48BE-A615-6DA99296F82A}">
      <dsp:nvSpPr>
        <dsp:cNvPr id="0" name=""/>
        <dsp:cNvSpPr/>
      </dsp:nvSpPr>
      <dsp:spPr>
        <a:xfrm>
          <a:off x="345486" y="59086"/>
          <a:ext cx="826051" cy="1239077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306BE-EDB6-4855-817B-23935E334F5C}">
      <dsp:nvSpPr>
        <dsp:cNvPr id="0" name=""/>
        <dsp:cNvSpPr/>
      </dsp:nvSpPr>
      <dsp:spPr>
        <a:xfrm>
          <a:off x="502829" y="1715123"/>
          <a:ext cx="3776235" cy="1180073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303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40 </a:t>
          </a:r>
          <a:r>
            <a:rPr lang="en-US" sz="2900" kern="1200" dirty="0" err="1"/>
            <a:t>sampel</a:t>
          </a:r>
          <a:endParaRPr lang="en-US" sz="2900" kern="1200" dirty="0"/>
        </a:p>
      </dsp:txBody>
      <dsp:txXfrm>
        <a:off x="502829" y="1715123"/>
        <a:ext cx="3776235" cy="1180073"/>
      </dsp:txXfrm>
    </dsp:sp>
    <dsp:sp modelId="{BAEC8A17-8BA4-4A39-A041-02E9CAFBD343}">
      <dsp:nvSpPr>
        <dsp:cNvPr id="0" name=""/>
        <dsp:cNvSpPr/>
      </dsp:nvSpPr>
      <dsp:spPr>
        <a:xfrm>
          <a:off x="345486" y="1544667"/>
          <a:ext cx="826051" cy="1239077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B5565-C476-46CB-BBBA-E6E17366E25B}">
      <dsp:nvSpPr>
        <dsp:cNvPr id="0" name=""/>
        <dsp:cNvSpPr/>
      </dsp:nvSpPr>
      <dsp:spPr>
        <a:xfrm rot="5400000">
          <a:off x="2124647" y="-338435"/>
          <a:ext cx="1697036" cy="2798273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Analisis</a:t>
          </a:r>
          <a:r>
            <a:rPr lang="en-US" sz="2300" kern="1200" dirty="0"/>
            <a:t> Fundamental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Dividen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i="1" kern="1200" dirty="0"/>
            <a:t>Overconfidence</a:t>
          </a:r>
        </a:p>
      </dsp:txBody>
      <dsp:txXfrm rot="-5400000">
        <a:off x="1574029" y="295025"/>
        <a:ext cx="2715431" cy="1531352"/>
      </dsp:txXfrm>
    </dsp:sp>
    <dsp:sp modelId="{8DE97134-74A0-43AA-ABD6-80C5F40B4DE0}">
      <dsp:nvSpPr>
        <dsp:cNvPr id="0" name=""/>
        <dsp:cNvSpPr/>
      </dsp:nvSpPr>
      <dsp:spPr>
        <a:xfrm>
          <a:off x="0" y="0"/>
          <a:ext cx="1574029" cy="2121296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</a:t>
          </a:r>
          <a:r>
            <a:rPr lang="sk-SK" sz="2000" kern="1200" dirty="0"/>
            <a:t>ndependen </a:t>
          </a:r>
          <a:endParaRPr lang="en-US" sz="2000" kern="1200" dirty="0"/>
        </a:p>
      </dsp:txBody>
      <dsp:txXfrm>
        <a:off x="76838" y="76838"/>
        <a:ext cx="1420353" cy="1967620"/>
      </dsp:txXfrm>
    </dsp:sp>
    <dsp:sp modelId="{3FD6E6A9-093D-4910-B7ED-4EFCEE364BCF}">
      <dsp:nvSpPr>
        <dsp:cNvPr id="0" name=""/>
        <dsp:cNvSpPr/>
      </dsp:nvSpPr>
      <dsp:spPr>
        <a:xfrm rot="5400000">
          <a:off x="2124647" y="1888924"/>
          <a:ext cx="1697036" cy="2798273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Pengambilan</a:t>
          </a:r>
          <a:r>
            <a:rPr lang="en-US" sz="2300" kern="1200" dirty="0"/>
            <a:t> Keputusan </a:t>
          </a:r>
          <a:r>
            <a:rPr lang="en-US" sz="2300" kern="1200" dirty="0" err="1"/>
            <a:t>Investasi</a:t>
          </a:r>
          <a:endParaRPr lang="en-US" sz="2300" kern="1200" dirty="0"/>
        </a:p>
      </dsp:txBody>
      <dsp:txXfrm rot="-5400000">
        <a:off x="1574029" y="2522384"/>
        <a:ext cx="2715431" cy="1531352"/>
      </dsp:txXfrm>
    </dsp:sp>
    <dsp:sp modelId="{54FF84D2-7A03-45E5-BE53-F7C3EF2DF705}">
      <dsp:nvSpPr>
        <dsp:cNvPr id="0" name=""/>
        <dsp:cNvSpPr/>
      </dsp:nvSpPr>
      <dsp:spPr>
        <a:xfrm>
          <a:off x="18300" y="2227413"/>
          <a:ext cx="1574029" cy="2121296"/>
        </a:xfrm>
        <a:prstGeom prst="roundRect">
          <a:avLst/>
        </a:prstGeom>
        <a:solidFill>
          <a:schemeClr val="accent5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</a:t>
          </a:r>
          <a:r>
            <a:rPr lang="sk-SK" sz="2000" kern="1200" dirty="0"/>
            <a:t>ependen </a:t>
          </a:r>
          <a:endParaRPr lang="en-US" sz="2000" kern="1200" dirty="0"/>
        </a:p>
      </dsp:txBody>
      <dsp:txXfrm>
        <a:off x="95138" y="2304251"/>
        <a:ext cx="1420353" cy="1967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36A04-E7A2-4F58-9D12-104239650207}">
      <dsp:nvSpPr>
        <dsp:cNvPr id="0" name=""/>
        <dsp:cNvSpPr/>
      </dsp:nvSpPr>
      <dsp:spPr>
        <a:xfrm>
          <a:off x="0" y="0"/>
          <a:ext cx="890751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6C51E-CC3B-4FEA-87AA-F05710FC2692}">
      <dsp:nvSpPr>
        <dsp:cNvPr id="0" name=""/>
        <dsp:cNvSpPr/>
      </dsp:nvSpPr>
      <dsp:spPr>
        <a:xfrm>
          <a:off x="0" y="0"/>
          <a:ext cx="8907517" cy="237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>
              <a:solidFill>
                <a:schemeClr val="bg1"/>
              </a:solidFill>
            </a:rPr>
            <a:t>Dividen</a:t>
          </a:r>
          <a:r>
            <a:rPr lang="en-US" sz="3500" kern="1200" dirty="0">
              <a:solidFill>
                <a:schemeClr val="bg1"/>
              </a:solidFill>
            </a:rPr>
            <a:t> dan </a:t>
          </a:r>
          <a:r>
            <a:rPr lang="en-US" sz="3500" i="1" kern="1200" dirty="0">
              <a:solidFill>
                <a:schemeClr val="bg1"/>
              </a:solidFill>
            </a:rPr>
            <a:t>overconfidence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berpengaruh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terhadap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pengambilan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keputusan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investasi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namun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analisis</a:t>
          </a:r>
          <a:r>
            <a:rPr lang="en-US" sz="3500" kern="1200" dirty="0">
              <a:solidFill>
                <a:schemeClr val="bg1"/>
              </a:solidFill>
            </a:rPr>
            <a:t> fundamental </a:t>
          </a:r>
          <a:r>
            <a:rPr lang="en-US" sz="3500" kern="1200" dirty="0" err="1">
              <a:solidFill>
                <a:schemeClr val="bg1"/>
              </a:solidFill>
            </a:rPr>
            <a:t>tidak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berpengaruh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terhadap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pengambilan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keputusan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investasi</a:t>
          </a:r>
          <a:r>
            <a:rPr lang="en-US" sz="3500" kern="1200" dirty="0">
              <a:solidFill>
                <a:schemeClr val="bg1"/>
              </a:solidFill>
            </a:rPr>
            <a:t>.</a:t>
          </a:r>
        </a:p>
      </dsp:txBody>
      <dsp:txXfrm>
        <a:off x="0" y="0"/>
        <a:ext cx="8907517" cy="2372710"/>
      </dsp:txXfrm>
    </dsp:sp>
    <dsp:sp modelId="{A9C64032-CA08-4EBF-9D25-11B64E3122A2}">
      <dsp:nvSpPr>
        <dsp:cNvPr id="0" name=""/>
        <dsp:cNvSpPr/>
      </dsp:nvSpPr>
      <dsp:spPr>
        <a:xfrm>
          <a:off x="0" y="2372710"/>
          <a:ext cx="8907517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90025-137E-4FA5-B1B9-4AA6B7338996}">
      <dsp:nvSpPr>
        <dsp:cNvPr id="0" name=""/>
        <dsp:cNvSpPr/>
      </dsp:nvSpPr>
      <dsp:spPr>
        <a:xfrm>
          <a:off x="0" y="2372710"/>
          <a:ext cx="8907517" cy="237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>
              <a:solidFill>
                <a:schemeClr val="bg1"/>
              </a:solidFill>
            </a:rPr>
            <a:t>Dapat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menjadi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bahan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masukan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dalam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pengambilan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keputusan</a:t>
          </a:r>
          <a:r>
            <a:rPr lang="en-US" sz="3500" kern="1200" dirty="0">
              <a:solidFill>
                <a:schemeClr val="bg1"/>
              </a:solidFill>
            </a:rPr>
            <a:t> investor </a:t>
          </a:r>
          <a:r>
            <a:rPr lang="en-US" sz="3500" kern="1200" dirty="0" err="1">
              <a:solidFill>
                <a:schemeClr val="bg1"/>
              </a:solidFill>
            </a:rPr>
            <a:t>atau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perusahaan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terkait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dengan</a:t>
          </a:r>
          <a:r>
            <a:rPr lang="en-US" sz="3500" kern="1200" dirty="0">
              <a:solidFill>
                <a:schemeClr val="bg1"/>
              </a:solidFill>
            </a:rPr>
            <a:t> </a:t>
          </a:r>
          <a:r>
            <a:rPr lang="en-US" sz="3500" kern="1200" dirty="0" err="1">
              <a:solidFill>
                <a:schemeClr val="bg1"/>
              </a:solidFill>
            </a:rPr>
            <a:t>dividen</a:t>
          </a:r>
          <a:r>
            <a:rPr lang="en-US" sz="3500" kern="1200" dirty="0">
              <a:solidFill>
                <a:schemeClr val="bg1"/>
              </a:solidFill>
            </a:rPr>
            <a:t> dan </a:t>
          </a:r>
          <a:r>
            <a:rPr lang="en-US" sz="3500" i="1" kern="1200" dirty="0" err="1">
              <a:solidFill>
                <a:schemeClr val="bg1"/>
              </a:solidFill>
            </a:rPr>
            <a:t>overcofidence</a:t>
          </a:r>
          <a:r>
            <a:rPr lang="en-US" sz="3500" kern="1200" dirty="0">
              <a:solidFill>
                <a:schemeClr val="bg1"/>
              </a:solidFill>
            </a:rPr>
            <a:t>.</a:t>
          </a:r>
        </a:p>
      </dsp:txBody>
      <dsp:txXfrm>
        <a:off x="0" y="2372710"/>
        <a:ext cx="8907517" cy="2372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B71EF-2E79-4EEA-83A4-1424104380D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08C3C-4A14-4F21-8B0D-5A1FCE76A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87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754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8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805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72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200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567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461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166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407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064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058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869E-6287-422D-B45B-CDD5C4C8D778}" type="datetimeFigureOut">
              <a:rPr lang="id-ID" smtClean="0"/>
              <a:t>26/09/2021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9F3C-60EF-4578-8BC4-A2906D3D44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40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295" y="1238071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ANALISIS FUNDAMENTAL, DIVIDEN, OVERCONFIDENCE, DAN PENGAMBILAN KEPUTUSAN INVESTASI SAHAM PADA MASA PANDEMI COVID-19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395" y="4446354"/>
            <a:ext cx="7567209" cy="938048"/>
          </a:xfrm>
        </p:spPr>
        <p:txBody>
          <a:bodyPr>
            <a:normAutofit fontScale="92500"/>
          </a:bodyPr>
          <a:lstStyle/>
          <a:p>
            <a:r>
              <a:rPr lang="sk-SK" dirty="0">
                <a:solidFill>
                  <a:schemeClr val="bg1"/>
                </a:solidFill>
              </a:rPr>
              <a:t>Ida Subaid</a:t>
            </a:r>
            <a:r>
              <a:rPr lang="en-US" dirty="0">
                <a:solidFill>
                  <a:schemeClr val="bg1"/>
                </a:solidFill>
              </a:rPr>
              <a:t>a</a:t>
            </a:r>
          </a:p>
          <a:p>
            <a:r>
              <a:rPr lang="en-US" dirty="0" err="1">
                <a:solidFill>
                  <a:schemeClr val="bg1"/>
                </a:solidFill>
              </a:rPr>
              <a:t>Fakultas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Ekonomi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Universitas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Abdurachman</a:t>
            </a:r>
            <a:r>
              <a:rPr lang="en-US" dirty="0">
                <a:solidFill>
                  <a:schemeClr val="bg1"/>
                </a:solidFill>
              </a:rPr>
              <a:t> Saleh </a:t>
            </a:r>
            <a:r>
              <a:rPr lang="en-US" dirty="0" err="1">
                <a:solidFill>
                  <a:schemeClr val="bg1"/>
                </a:solidFill>
              </a:rPr>
              <a:t>Situbondo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2651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39386"/>
            <a:ext cx="7886700" cy="1325563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269553"/>
              </p:ext>
            </p:extLst>
          </p:nvPr>
        </p:nvGraphicFramePr>
        <p:xfrm>
          <a:off x="110359" y="1702676"/>
          <a:ext cx="8907517" cy="4745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24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383" y="392879"/>
            <a:ext cx="3321558" cy="923858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5" y="4584728"/>
            <a:ext cx="3207258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investor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sz="2400" dirty="0"/>
              <a:t> </a:t>
            </a:r>
          </a:p>
        </p:txBody>
      </p:sp>
      <p:sp>
        <p:nvSpPr>
          <p:cNvPr id="8" name="Down Arrow 7"/>
          <p:cNvSpPr/>
          <p:nvPr/>
        </p:nvSpPr>
        <p:spPr>
          <a:xfrm>
            <a:off x="2771775" y="2819400"/>
            <a:ext cx="52768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F43487-95A3-4127-80FF-0ECD3A1F0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1231105"/>
            <a:ext cx="2856354" cy="16066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34CDB2-DC44-45AA-93CF-377BDE2866F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45441" y="142875"/>
            <a:ext cx="4953000" cy="3362325"/>
          </a:xfrm>
          <a:prstGeom prst="rect">
            <a:avLst/>
          </a:prstGeom>
        </p:spPr>
      </p:pic>
      <p:sp>
        <p:nvSpPr>
          <p:cNvPr id="5" name="Arrow: Notched Right 4">
            <a:extLst>
              <a:ext uri="{FF2B5EF4-FFF2-40B4-BE49-F238E27FC236}">
                <a16:creationId xmlns:a16="http://schemas.microsoft.com/office/drawing/2014/main" id="{B20584B5-1665-488F-B12D-0AAD16882BE7}"/>
              </a:ext>
            </a:extLst>
          </p:cNvPr>
          <p:cNvSpPr/>
          <p:nvPr/>
        </p:nvSpPr>
        <p:spPr>
          <a:xfrm>
            <a:off x="3145536" y="1307259"/>
            <a:ext cx="438912" cy="1378790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EC68F9E-DCCC-44D6-A1AD-A4CC39069321}"/>
              </a:ext>
            </a:extLst>
          </p:cNvPr>
          <p:cNvSpPr/>
          <p:nvPr/>
        </p:nvSpPr>
        <p:spPr>
          <a:xfrm>
            <a:off x="2528316" y="3560064"/>
            <a:ext cx="2615184" cy="349995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Snip Diagonal Corner Rectangle 9">
            <a:extLst>
              <a:ext uri="{FF2B5EF4-FFF2-40B4-BE49-F238E27FC236}">
                <a16:creationId xmlns:a16="http://schemas.microsoft.com/office/drawing/2014/main" id="{4CE3189D-5C0E-4565-9A84-8C0451FE65AA}"/>
              </a:ext>
            </a:extLst>
          </p:cNvPr>
          <p:cNvSpPr/>
          <p:nvPr/>
        </p:nvSpPr>
        <p:spPr>
          <a:xfrm>
            <a:off x="3470545" y="4062219"/>
            <a:ext cx="2089007" cy="752141"/>
          </a:xfrm>
          <a:prstGeom prst="snip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Analisis</a:t>
            </a:r>
            <a:r>
              <a:rPr lang="en-US" sz="2200" dirty="0"/>
              <a:t> fundamental</a:t>
            </a:r>
          </a:p>
        </p:txBody>
      </p:sp>
      <p:sp>
        <p:nvSpPr>
          <p:cNvPr id="17" name="Snip Diagonal Corner Rectangle 13">
            <a:extLst>
              <a:ext uri="{FF2B5EF4-FFF2-40B4-BE49-F238E27FC236}">
                <a16:creationId xmlns:a16="http://schemas.microsoft.com/office/drawing/2014/main" id="{148BBB6A-A9DE-4C86-AE5A-DB88D67BF52C}"/>
              </a:ext>
            </a:extLst>
          </p:cNvPr>
          <p:cNvSpPr/>
          <p:nvPr/>
        </p:nvSpPr>
        <p:spPr>
          <a:xfrm>
            <a:off x="3470545" y="5007863"/>
            <a:ext cx="2089007" cy="752141"/>
          </a:xfrm>
          <a:prstGeom prst="snip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Dividen</a:t>
            </a:r>
            <a:endParaRPr lang="en-US" sz="2200" dirty="0"/>
          </a:p>
        </p:txBody>
      </p:sp>
      <p:sp>
        <p:nvSpPr>
          <p:cNvPr id="18" name="Snip Diagonal Corner Rectangle 13">
            <a:extLst>
              <a:ext uri="{FF2B5EF4-FFF2-40B4-BE49-F238E27FC236}">
                <a16:creationId xmlns:a16="http://schemas.microsoft.com/office/drawing/2014/main" id="{6317C002-3EBB-470E-B71C-B33089F90698}"/>
              </a:ext>
            </a:extLst>
          </p:cNvPr>
          <p:cNvSpPr/>
          <p:nvPr/>
        </p:nvSpPr>
        <p:spPr>
          <a:xfrm>
            <a:off x="3470545" y="5962984"/>
            <a:ext cx="2089007" cy="752141"/>
          </a:xfrm>
          <a:prstGeom prst="snip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/>
              <a:t>Overconfidence</a:t>
            </a:r>
            <a:endParaRPr lang="en-US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ED6C5C-660E-4D1C-9BCB-FD2B50251721}"/>
              </a:ext>
            </a:extLst>
          </p:cNvPr>
          <p:cNvSpPr txBox="1"/>
          <p:nvPr/>
        </p:nvSpPr>
        <p:spPr>
          <a:xfrm>
            <a:off x="5606423" y="3976624"/>
            <a:ext cx="3537577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A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nalisis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mempelajari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hal-hal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berkaitan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dengan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kondisi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keuangan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perusahaan</a:t>
            </a:r>
            <a:endParaRPr lang="en-ID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2D6E4A-9427-451F-8309-6B363F1D8DA7}"/>
              </a:ext>
            </a:extLst>
          </p:cNvPr>
          <p:cNvSpPr txBox="1"/>
          <p:nvPr/>
        </p:nvSpPr>
        <p:spPr>
          <a:xfrm>
            <a:off x="5606423" y="4911275"/>
            <a:ext cx="3470902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B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agian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dari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laba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didistribusikan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kepada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pemegang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saham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en-ID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37CD1D-6351-41FF-89A5-BBD298A4B460}"/>
              </a:ext>
            </a:extLst>
          </p:cNvPr>
          <p:cNvSpPr txBox="1"/>
          <p:nvPr/>
        </p:nvSpPr>
        <p:spPr>
          <a:xfrm>
            <a:off x="5588135" y="5828371"/>
            <a:ext cx="3537578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T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erlalu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percaya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diri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menganggap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kesuksesan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sebelumnya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akan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menjadi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prediktor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kesuksesan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dimasa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depan</a:t>
            </a:r>
            <a:r>
              <a:rPr lang="en-US" sz="1600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en-ID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5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5" grpId="0" animBg="1"/>
      <p:bldP spid="9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895884"/>
              </p:ext>
            </p:extLst>
          </p:nvPr>
        </p:nvGraphicFramePr>
        <p:xfrm>
          <a:off x="38100" y="1295400"/>
          <a:ext cx="430530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90550" y="0"/>
            <a:ext cx="7886700" cy="1325563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87464" y="5066533"/>
            <a:ext cx="3943350" cy="815212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Tujuan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2359" y="2204211"/>
            <a:ext cx="430924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err="1">
                <a:solidFill>
                  <a:schemeClr val="bg1"/>
                </a:solidFill>
              </a:rPr>
              <a:t>Untuk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mengetahui</a:t>
            </a:r>
            <a:r>
              <a:rPr lang="en-US" sz="2600" dirty="0">
                <a:solidFill>
                  <a:schemeClr val="bg1"/>
                </a:solidFill>
              </a:rPr>
              <a:t> dan </a:t>
            </a:r>
            <a:r>
              <a:rPr lang="en-US" sz="2600" dirty="0" err="1">
                <a:solidFill>
                  <a:schemeClr val="bg1"/>
                </a:solidFill>
              </a:rPr>
              <a:t>menganalisis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dimasa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pandemi</a:t>
            </a:r>
            <a:r>
              <a:rPr lang="en-US" sz="2600" dirty="0">
                <a:solidFill>
                  <a:schemeClr val="bg1"/>
                </a:solidFill>
              </a:rPr>
              <a:t> covid-19 </a:t>
            </a:r>
            <a:r>
              <a:rPr lang="en-US" sz="2600" dirty="0" err="1">
                <a:solidFill>
                  <a:schemeClr val="bg1"/>
                </a:solidFill>
              </a:rPr>
              <a:t>keputusan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investasi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apakah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tetap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akan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dipengaruhi</a:t>
            </a:r>
            <a:r>
              <a:rPr lang="en-US" sz="2600" dirty="0">
                <a:solidFill>
                  <a:schemeClr val="bg1"/>
                </a:solidFill>
              </a:rPr>
              <a:t> oleh </a:t>
            </a:r>
            <a:r>
              <a:rPr lang="en-US" sz="2600" dirty="0" err="1">
                <a:solidFill>
                  <a:schemeClr val="bg1"/>
                </a:solidFill>
              </a:rPr>
              <a:t>analisis</a:t>
            </a:r>
            <a:r>
              <a:rPr lang="en-US" sz="2600" dirty="0">
                <a:solidFill>
                  <a:schemeClr val="bg1"/>
                </a:solidFill>
              </a:rPr>
              <a:t> fundamental, </a:t>
            </a:r>
            <a:r>
              <a:rPr lang="en-US" sz="2600" dirty="0" err="1">
                <a:solidFill>
                  <a:schemeClr val="bg1"/>
                </a:solidFill>
              </a:rPr>
              <a:t>dividen</a:t>
            </a:r>
            <a:r>
              <a:rPr lang="en-US" sz="2600" dirty="0">
                <a:solidFill>
                  <a:schemeClr val="bg1"/>
                </a:solidFill>
              </a:rPr>
              <a:t>, dan </a:t>
            </a:r>
            <a:r>
              <a:rPr lang="en-US" sz="2600" i="1" dirty="0">
                <a:solidFill>
                  <a:schemeClr val="bg1"/>
                </a:solidFill>
              </a:rPr>
              <a:t>overconfidence</a:t>
            </a:r>
          </a:p>
        </p:txBody>
      </p:sp>
    </p:spTree>
    <p:extLst>
      <p:ext uri="{BB962C8B-B14F-4D97-AF65-F5344CB8AC3E}">
        <p14:creationId xmlns:p14="http://schemas.microsoft.com/office/powerpoint/2010/main" val="171707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3005"/>
            <a:ext cx="8613885" cy="700089"/>
          </a:xfrm>
        </p:spPr>
        <p:txBody>
          <a:bodyPr>
            <a:normAutofit/>
          </a:bodyPr>
          <a:lstStyle/>
          <a:p>
            <a:r>
              <a:rPr lang="en-US" sz="2200" b="1" dirty="0" err="1">
                <a:solidFill>
                  <a:schemeClr val="bg1"/>
                </a:solidFill>
              </a:rPr>
              <a:t>Pengaruh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analisis</a:t>
            </a:r>
            <a:r>
              <a:rPr lang="en-US" sz="2200" b="1" dirty="0">
                <a:solidFill>
                  <a:schemeClr val="bg1"/>
                </a:solidFill>
              </a:rPr>
              <a:t> fundamental </a:t>
            </a:r>
            <a:r>
              <a:rPr lang="en-US" sz="2200" b="1" dirty="0" err="1">
                <a:solidFill>
                  <a:schemeClr val="bg1"/>
                </a:solidFill>
              </a:rPr>
              <a:t>terhadap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pengambilan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keputusan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investasi</a:t>
            </a:r>
            <a:endParaRPr lang="en-US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099812"/>
              </p:ext>
            </p:extLst>
          </p:nvPr>
        </p:nvGraphicFramePr>
        <p:xfrm>
          <a:off x="1" y="1466192"/>
          <a:ext cx="5076496" cy="539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28650" y="-19050"/>
            <a:ext cx="7886700" cy="1042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Theoretical </a:t>
            </a:r>
            <a:r>
              <a:rPr lang="en-US" b="1" dirty="0" err="1">
                <a:solidFill>
                  <a:schemeClr val="bg1"/>
                </a:solidFill>
              </a:rPr>
              <a:t>Framwork</a:t>
            </a:r>
            <a:r>
              <a:rPr lang="en-US" b="1" dirty="0">
                <a:solidFill>
                  <a:schemeClr val="bg1"/>
                </a:solidFill>
              </a:rPr>
              <a:t> and Hypothesis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0180" y="3380279"/>
            <a:ext cx="3389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Fundamental </a:t>
            </a:r>
            <a:r>
              <a:rPr lang="en-US" sz="2400" dirty="0" err="1">
                <a:solidFill>
                  <a:schemeClr val="bg1"/>
                </a:solidFill>
              </a:rPr>
              <a:t>Berpengaruh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terhadap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Pengambilan</a:t>
            </a:r>
            <a:r>
              <a:rPr lang="en-US" sz="2400" dirty="0">
                <a:solidFill>
                  <a:schemeClr val="bg1"/>
                </a:solidFill>
              </a:rPr>
              <a:t> Keputusan </a:t>
            </a:r>
            <a:r>
              <a:rPr lang="en-US" sz="2400" dirty="0" err="1">
                <a:solidFill>
                  <a:schemeClr val="bg1"/>
                </a:solidFill>
              </a:rPr>
              <a:t>Investasi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092262" y="3137338"/>
            <a:ext cx="662152" cy="230176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H1</a:t>
            </a:r>
          </a:p>
        </p:txBody>
      </p:sp>
    </p:spTree>
    <p:extLst>
      <p:ext uri="{BB962C8B-B14F-4D97-AF65-F5344CB8AC3E}">
        <p14:creationId xmlns:p14="http://schemas.microsoft.com/office/powerpoint/2010/main" val="28393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780" y="929343"/>
            <a:ext cx="7886700" cy="666750"/>
          </a:xfrm>
        </p:spPr>
        <p:txBody>
          <a:bodyPr>
            <a:normAutofit/>
          </a:bodyPr>
          <a:lstStyle/>
          <a:p>
            <a:r>
              <a:rPr lang="en-US" sz="2200" b="1" i="1" dirty="0" err="1">
                <a:solidFill>
                  <a:schemeClr val="bg1"/>
                </a:solidFill>
              </a:rPr>
              <a:t>Pengaruh</a:t>
            </a:r>
            <a:r>
              <a:rPr lang="en-US" sz="2200" b="1" i="1" dirty="0">
                <a:solidFill>
                  <a:schemeClr val="bg1"/>
                </a:solidFill>
              </a:rPr>
              <a:t> </a:t>
            </a:r>
            <a:r>
              <a:rPr lang="en-US" sz="2200" b="1" i="1" dirty="0" err="1">
                <a:solidFill>
                  <a:schemeClr val="bg1"/>
                </a:solidFill>
              </a:rPr>
              <a:t>Dividen</a:t>
            </a:r>
            <a:r>
              <a:rPr lang="en-US" sz="2200" b="1" i="1" dirty="0">
                <a:solidFill>
                  <a:schemeClr val="bg1"/>
                </a:solidFill>
              </a:rPr>
              <a:t> </a:t>
            </a:r>
            <a:r>
              <a:rPr lang="en-US" sz="2200" b="1" i="1" dirty="0" err="1">
                <a:solidFill>
                  <a:schemeClr val="bg1"/>
                </a:solidFill>
              </a:rPr>
              <a:t>terhadap</a:t>
            </a:r>
            <a:r>
              <a:rPr lang="en-US" sz="2200" b="1" i="1" dirty="0">
                <a:solidFill>
                  <a:schemeClr val="bg1"/>
                </a:solidFill>
              </a:rPr>
              <a:t> </a:t>
            </a:r>
            <a:r>
              <a:rPr lang="en-US" sz="2200" b="1" i="1" dirty="0" err="1">
                <a:solidFill>
                  <a:schemeClr val="bg1"/>
                </a:solidFill>
              </a:rPr>
              <a:t>Pengambilan</a:t>
            </a:r>
            <a:r>
              <a:rPr lang="en-US" sz="2200" b="1" i="1" dirty="0">
                <a:solidFill>
                  <a:schemeClr val="bg1"/>
                </a:solidFill>
              </a:rPr>
              <a:t> Keputusan </a:t>
            </a:r>
            <a:r>
              <a:rPr lang="en-US" sz="2200" b="1" i="1" dirty="0" err="1">
                <a:solidFill>
                  <a:schemeClr val="bg1"/>
                </a:solidFill>
              </a:rPr>
              <a:t>Investasi</a:t>
            </a:r>
            <a:endParaRPr lang="en-US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044642"/>
              </p:ext>
            </p:extLst>
          </p:nvPr>
        </p:nvGraphicFramePr>
        <p:xfrm>
          <a:off x="157655" y="1715263"/>
          <a:ext cx="8797159" cy="366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28650" y="-19050"/>
            <a:ext cx="7886700" cy="1042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Theoretical </a:t>
            </a:r>
            <a:r>
              <a:rPr lang="en-US" b="1" dirty="0" err="1">
                <a:solidFill>
                  <a:schemeClr val="bg1"/>
                </a:solidFill>
              </a:rPr>
              <a:t>Framwork</a:t>
            </a:r>
            <a:r>
              <a:rPr lang="en-US" b="1" dirty="0">
                <a:solidFill>
                  <a:schemeClr val="bg1"/>
                </a:solidFill>
              </a:rPr>
              <a:t> and Hypothesis Development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334413" y="6122915"/>
            <a:ext cx="8986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Dividen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Berpengaruh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terhadap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Pengambilan</a:t>
            </a:r>
            <a:r>
              <a:rPr lang="en-US" sz="2400" b="1" dirty="0">
                <a:solidFill>
                  <a:schemeClr val="bg1"/>
                </a:solidFill>
              </a:rPr>
              <a:t> Keputusan </a:t>
            </a:r>
            <a:r>
              <a:rPr lang="en-US" sz="2400" b="1" dirty="0" err="1">
                <a:solidFill>
                  <a:schemeClr val="bg1"/>
                </a:solidFill>
              </a:rPr>
              <a:t>Investasi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573247" y="5691171"/>
            <a:ext cx="3704897" cy="381789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287794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886" y="869639"/>
            <a:ext cx="7886700" cy="1006474"/>
          </a:xfrm>
        </p:spPr>
        <p:txBody>
          <a:bodyPr>
            <a:normAutofit/>
          </a:bodyPr>
          <a:lstStyle/>
          <a:p>
            <a:r>
              <a:rPr lang="en-US" sz="2000" b="1" i="1" dirty="0" err="1">
                <a:solidFill>
                  <a:schemeClr val="bg1"/>
                </a:solidFill>
              </a:rPr>
              <a:t>Pengaruh</a:t>
            </a:r>
            <a:r>
              <a:rPr lang="en-US" sz="2000" b="1" i="1" dirty="0">
                <a:solidFill>
                  <a:schemeClr val="bg1"/>
                </a:solidFill>
              </a:rPr>
              <a:t> Overconfidence </a:t>
            </a:r>
            <a:r>
              <a:rPr lang="en-US" sz="2000" b="1" i="1" dirty="0" err="1">
                <a:solidFill>
                  <a:schemeClr val="bg1"/>
                </a:solidFill>
              </a:rPr>
              <a:t>terhadap</a:t>
            </a:r>
            <a:r>
              <a:rPr lang="en-US" sz="2000" b="1" i="1" dirty="0">
                <a:solidFill>
                  <a:schemeClr val="bg1"/>
                </a:solidFill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</a:rPr>
              <a:t>Pengambilan</a:t>
            </a:r>
            <a:r>
              <a:rPr lang="en-US" sz="2000" b="1" i="1" dirty="0">
                <a:solidFill>
                  <a:schemeClr val="bg1"/>
                </a:solidFill>
              </a:rPr>
              <a:t> Keputusan </a:t>
            </a:r>
            <a:r>
              <a:rPr lang="en-US" sz="2000" b="1" i="1" dirty="0" err="1">
                <a:solidFill>
                  <a:schemeClr val="bg1"/>
                </a:solidFill>
              </a:rPr>
              <a:t>Investasi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5629" y="5833240"/>
            <a:ext cx="9341069" cy="1024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00" b="1" i="1" dirty="0">
                <a:solidFill>
                  <a:schemeClr val="bg1"/>
                </a:solidFill>
              </a:rPr>
              <a:t>Overconfidence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Berpengaruh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terhadap</a:t>
            </a:r>
            <a:r>
              <a:rPr lang="en-US" sz="2300" b="1" dirty="0">
                <a:solidFill>
                  <a:schemeClr val="bg1"/>
                </a:solidFill>
              </a:rPr>
              <a:t> </a:t>
            </a:r>
            <a:r>
              <a:rPr lang="en-US" sz="2300" b="1" dirty="0" err="1">
                <a:solidFill>
                  <a:schemeClr val="bg1"/>
                </a:solidFill>
              </a:rPr>
              <a:t>Pengambilan</a:t>
            </a:r>
            <a:r>
              <a:rPr lang="en-US" sz="2300" b="1" dirty="0">
                <a:solidFill>
                  <a:schemeClr val="bg1"/>
                </a:solidFill>
              </a:rPr>
              <a:t> Keputusan </a:t>
            </a:r>
            <a:r>
              <a:rPr lang="en-US" sz="2300" b="1" dirty="0" err="1">
                <a:solidFill>
                  <a:schemeClr val="bg1"/>
                </a:solidFill>
              </a:rPr>
              <a:t>Investasi</a:t>
            </a:r>
            <a:endParaRPr lang="en-US" sz="23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1714" y="-3284"/>
            <a:ext cx="7886700" cy="1042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Theoretical </a:t>
            </a:r>
            <a:r>
              <a:rPr lang="en-US" b="1" dirty="0" err="1">
                <a:solidFill>
                  <a:schemeClr val="bg1"/>
                </a:solidFill>
              </a:rPr>
              <a:t>Framwork</a:t>
            </a:r>
            <a:r>
              <a:rPr lang="en-US" b="1" dirty="0">
                <a:solidFill>
                  <a:schemeClr val="bg1"/>
                </a:solidFill>
              </a:rPr>
              <a:t> and Hypothesis Development</a:t>
            </a:r>
          </a:p>
        </p:txBody>
      </p:sp>
      <p:sp>
        <p:nvSpPr>
          <p:cNvPr id="5" name="Flowchart: Document 4"/>
          <p:cNvSpPr/>
          <p:nvPr/>
        </p:nvSpPr>
        <p:spPr>
          <a:xfrm>
            <a:off x="472965" y="1876097"/>
            <a:ext cx="8434551" cy="1450427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dan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dimasa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 (Robin &amp; Angelina, 2020)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3129455" y="4908422"/>
            <a:ext cx="2885089" cy="567559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H3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6F31FC53-1525-430D-BBE2-18C5090E4BC1}"/>
              </a:ext>
            </a:extLst>
          </p:cNvPr>
          <p:cNvSpPr/>
          <p:nvPr/>
        </p:nvSpPr>
        <p:spPr>
          <a:xfrm>
            <a:off x="464451" y="3392259"/>
            <a:ext cx="8434551" cy="1450427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Investor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kali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dan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(</a:t>
            </a:r>
            <a:r>
              <a:rPr lang="en-US" dirty="0" err="1"/>
              <a:t>Adiputra</a:t>
            </a:r>
            <a:r>
              <a:rPr lang="en-US" dirty="0"/>
              <a:t>, 2021)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69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90" y="175934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Research </a:t>
            </a:r>
            <a:r>
              <a:rPr lang="sk-SK" b="1" dirty="0">
                <a:solidFill>
                  <a:schemeClr val="bg1"/>
                </a:solidFill>
              </a:rPr>
              <a:t>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197067" y="2522483"/>
            <a:ext cx="3342291" cy="2632855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Investor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rekening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saham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investasi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saham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terdaftar</a:t>
            </a:r>
            <a:r>
              <a:rPr lang="en-US" dirty="0">
                <a:solidFill>
                  <a:schemeClr val="tx1"/>
                </a:solidFill>
              </a:rPr>
              <a:t> di BEI</a:t>
            </a:r>
          </a:p>
        </p:txBody>
      </p:sp>
      <p:sp>
        <p:nvSpPr>
          <p:cNvPr id="5" name="Flowchart: Terminator 4"/>
          <p:cNvSpPr/>
          <p:nvPr/>
        </p:nvSpPr>
        <p:spPr>
          <a:xfrm>
            <a:off x="315310" y="1765736"/>
            <a:ext cx="3105807" cy="504497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Populasi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0041335"/>
              </p:ext>
            </p:extLst>
          </p:nvPr>
        </p:nvGraphicFramePr>
        <p:xfrm>
          <a:off x="4204138" y="2201055"/>
          <a:ext cx="4624552" cy="295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Terminator 6"/>
          <p:cNvSpPr/>
          <p:nvPr/>
        </p:nvSpPr>
        <p:spPr>
          <a:xfrm>
            <a:off x="5134303" y="1718437"/>
            <a:ext cx="3105807" cy="504497"/>
          </a:xfrm>
          <a:prstGeom prst="flowChartTermina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Quota</a:t>
            </a:r>
            <a:r>
              <a:rPr lang="sk-SK" dirty="0"/>
              <a:t> </a:t>
            </a:r>
            <a:r>
              <a:rPr lang="en-US" dirty="0"/>
              <a:t>S</a:t>
            </a:r>
            <a:r>
              <a:rPr lang="sk-SK" dirty="0"/>
              <a:t>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6" grpId="0">
        <p:bldAsOne/>
      </p:bldGraphic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Research </a:t>
            </a:r>
            <a:r>
              <a:rPr lang="sk-SK" b="1" dirty="0">
                <a:solidFill>
                  <a:schemeClr val="bg1"/>
                </a:solidFill>
              </a:rPr>
              <a:t>Method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88773039"/>
              </p:ext>
            </p:extLst>
          </p:nvPr>
        </p:nvGraphicFramePr>
        <p:xfrm>
          <a:off x="231227" y="2144109"/>
          <a:ext cx="4372303" cy="434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Predefined Process 6"/>
          <p:cNvSpPr/>
          <p:nvPr/>
        </p:nvSpPr>
        <p:spPr>
          <a:xfrm>
            <a:off x="5029184" y="1686906"/>
            <a:ext cx="3957147" cy="2222940"/>
          </a:xfrm>
          <a:prstGeom prst="flowChartPredefined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r>
              <a:rPr lang="sk-SK" sz="3200" dirty="0">
                <a:solidFill>
                  <a:schemeClr val="tx1"/>
                </a:solidFill>
              </a:rPr>
              <a:t>uter and </a:t>
            </a:r>
            <a:r>
              <a:rPr lang="en-US" sz="3200" dirty="0">
                <a:solidFill>
                  <a:schemeClr val="tx1"/>
                </a:solidFill>
              </a:rPr>
              <a:t>i</a:t>
            </a:r>
            <a:r>
              <a:rPr lang="sk-SK" sz="3200" dirty="0">
                <a:solidFill>
                  <a:schemeClr val="tx1"/>
                </a:solidFill>
              </a:rPr>
              <a:t>nner testing models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sk-SK" sz="3200" dirty="0">
                <a:solidFill>
                  <a:schemeClr val="tx1"/>
                </a:solidFill>
              </a:rPr>
              <a:t>using WarpPLS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67101" y="1403125"/>
            <a:ext cx="3515710" cy="59909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Variabel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029183" y="4235663"/>
            <a:ext cx="3957147" cy="59909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Analisis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5317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366394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Hasil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AA3934-5FF4-47EF-8C61-9E337D5C6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56345"/>
              </p:ext>
            </p:extLst>
          </p:nvPr>
        </p:nvGraphicFramePr>
        <p:xfrm>
          <a:off x="54865" y="914400"/>
          <a:ext cx="8979408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447">
                  <a:extLst>
                    <a:ext uri="{9D8B030D-6E8A-4147-A177-3AD203B41FA5}">
                      <a16:colId xmlns:a16="http://schemas.microsoft.com/office/drawing/2014/main" val="470864823"/>
                    </a:ext>
                  </a:extLst>
                </a:gridCol>
                <a:gridCol w="1714168">
                  <a:extLst>
                    <a:ext uri="{9D8B030D-6E8A-4147-A177-3AD203B41FA5}">
                      <a16:colId xmlns:a16="http://schemas.microsoft.com/office/drawing/2014/main" val="2075053472"/>
                    </a:ext>
                  </a:extLst>
                </a:gridCol>
                <a:gridCol w="1563616">
                  <a:extLst>
                    <a:ext uri="{9D8B030D-6E8A-4147-A177-3AD203B41FA5}">
                      <a16:colId xmlns:a16="http://schemas.microsoft.com/office/drawing/2014/main" val="2914707373"/>
                    </a:ext>
                  </a:extLst>
                </a:gridCol>
                <a:gridCol w="2139696">
                  <a:extLst>
                    <a:ext uri="{9D8B030D-6E8A-4147-A177-3AD203B41FA5}">
                      <a16:colId xmlns:a16="http://schemas.microsoft.com/office/drawing/2014/main" val="3529685805"/>
                    </a:ext>
                  </a:extLst>
                </a:gridCol>
                <a:gridCol w="1554481">
                  <a:extLst>
                    <a:ext uri="{9D8B030D-6E8A-4147-A177-3AD203B41FA5}">
                      <a16:colId xmlns:a16="http://schemas.microsoft.com/office/drawing/2014/main" val="4197310742"/>
                    </a:ext>
                  </a:extLst>
                </a:gridCol>
              </a:tblGrid>
              <a:tr h="9102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Keterangan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Analisis Fundamental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Dividen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Overconfidence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Pengambilan Keputusan Investasi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565416"/>
                  </a:ext>
                </a:extLst>
              </a:tr>
              <a:tr h="30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Composite reliab.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0,934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0,959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0,954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0,867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88099"/>
                  </a:ext>
                </a:extLst>
              </a:tr>
              <a:tr h="30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Cronbach’s alpha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0,911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0,953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0,935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0,757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745146"/>
                  </a:ext>
                </a:extLst>
              </a:tr>
              <a:tr h="30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Avg. Var. Extrac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0,743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0,914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0,838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0,697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344042"/>
                  </a:ext>
                </a:extLst>
              </a:tr>
              <a:tr h="30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Full Collin. VIF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1,025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1,084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1,231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1,166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4591900"/>
                  </a:ext>
                </a:extLst>
              </a:tr>
              <a:tr h="303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Q-Squared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0,268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84688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B02B96D-3D6A-4D50-B956-C88236E4204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512" y="3420936"/>
            <a:ext cx="5650992" cy="338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264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438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Theme</vt:lpstr>
      <vt:lpstr>ANALISIS FUNDAMENTAL, DIVIDEN, OVERCONFIDENCE, DAN PENGAMBILAN KEPUTUSAN INVESTASI SAHAM PADA MASA PANDEMI COVID-19</vt:lpstr>
      <vt:lpstr>Introduction</vt:lpstr>
      <vt:lpstr>Introduction</vt:lpstr>
      <vt:lpstr>Pengaruh analisis fundamental terhadap pengambilan keputusan investasi</vt:lpstr>
      <vt:lpstr>Pengaruh Dividen terhadap Pengambilan Keputusan Investasi</vt:lpstr>
      <vt:lpstr>Pengaruh Overconfidence terhadap Pengambilan Keputusan Investasi</vt:lpstr>
      <vt:lpstr>Research Method</vt:lpstr>
      <vt:lpstr>Research Method</vt:lpstr>
      <vt:lpstr>Hasil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Ida</cp:lastModifiedBy>
  <cp:revision>23</cp:revision>
  <cp:lastPrinted>2020-08-04T15:28:33Z</cp:lastPrinted>
  <dcterms:created xsi:type="dcterms:W3CDTF">2020-05-09T02:54:06Z</dcterms:created>
  <dcterms:modified xsi:type="dcterms:W3CDTF">2021-09-26T06:58:55Z</dcterms:modified>
</cp:coreProperties>
</file>