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483" r:id="rId2"/>
    <p:sldId id="529" r:id="rId3"/>
    <p:sldId id="659" r:id="rId4"/>
    <p:sldId id="661" r:id="rId5"/>
    <p:sldId id="664" r:id="rId6"/>
    <p:sldId id="665" r:id="rId7"/>
    <p:sldId id="667" r:id="rId8"/>
    <p:sldId id="662" r:id="rId9"/>
    <p:sldId id="668" r:id="rId10"/>
    <p:sldId id="660" r:id="rId11"/>
    <p:sldId id="669" r:id="rId12"/>
    <p:sldId id="670" r:id="rId13"/>
    <p:sldId id="658" r:id="rId14"/>
  </p:sldIdLst>
  <p:sldSz cx="9144000" cy="6858000" type="screen4x3"/>
  <p:notesSz cx="6888163" cy="10020300"/>
  <p:defaultTextStyle>
    <a:defPPr>
      <a:defRPr lang="hr-H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a" initials="I" lastIdx="1" clrIdx="0">
    <p:extLst>
      <p:ext uri="{19B8F6BF-5375-455C-9EA6-DF929625EA0E}">
        <p15:presenceInfo xmlns:p15="http://schemas.microsoft.com/office/powerpoint/2012/main" userId="db8022b633640a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3034"/>
    <a:srgbClr val="DFB1AE"/>
    <a:srgbClr val="DDDDDD"/>
    <a:srgbClr val="A3282C"/>
    <a:srgbClr val="0000FF"/>
    <a:srgbClr val="CC0000"/>
    <a:srgbClr val="FF7C8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rednji stil 1 - Isticanj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rednji stil 1 - Isticanj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083E6E3-FA7D-4D7B-A595-EF9225AFEA82}" styleName="Svijetli stil 1 - Isticanj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Srednji stil 3 - Isticanj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Srednji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72291" autoAdjust="0"/>
  </p:normalViewPr>
  <p:slideViewPr>
    <p:cSldViewPr>
      <p:cViewPr varScale="1">
        <p:scale>
          <a:sx n="56" d="100"/>
          <a:sy n="56" d="100"/>
        </p:scale>
        <p:origin x="66"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8A0D3-6494-4B0E-AED0-7842CC6FE613}" type="doc">
      <dgm:prSet loTypeId="urn:microsoft.com/office/officeart/2005/8/layout/lProcess2" loCatId="list" qsTypeId="urn:microsoft.com/office/officeart/2005/8/quickstyle/simple1" qsCatId="simple" csTypeId="urn:microsoft.com/office/officeart/2005/8/colors/accent2_1" csCatId="accent2" phldr="1"/>
      <dgm:spPr/>
      <dgm:t>
        <a:bodyPr/>
        <a:lstStyle/>
        <a:p>
          <a:endParaRPr lang="en-US"/>
        </a:p>
      </dgm:t>
    </dgm:pt>
    <dgm:pt modelId="{DC7F8AF7-CB48-4DEE-975F-1F8FC48E5948}">
      <dgm:prSet phldrT="[Text]"/>
      <dgm:spPr/>
      <dgm:t>
        <a:bodyPr/>
        <a:lstStyle/>
        <a:p>
          <a:r>
            <a:rPr lang="en-US" dirty="0"/>
            <a:t>M</a:t>
          </a:r>
          <a:r>
            <a:rPr lang="sk-SK" dirty="0"/>
            <a:t>otivation </a:t>
          </a:r>
          <a:endParaRPr lang="en-US" dirty="0"/>
        </a:p>
      </dgm:t>
    </dgm:pt>
    <dgm:pt modelId="{A77F169F-59FF-4E86-B3C9-D74B08E02CBF}" type="parTrans" cxnId="{5DD40F30-05E6-4C28-B6DF-BADA799B842A}">
      <dgm:prSet/>
      <dgm:spPr/>
      <dgm:t>
        <a:bodyPr/>
        <a:lstStyle/>
        <a:p>
          <a:endParaRPr lang="en-US"/>
        </a:p>
      </dgm:t>
    </dgm:pt>
    <dgm:pt modelId="{45C88DED-B8C5-4F7B-B0C7-46AED5A5CD7C}" type="sibTrans" cxnId="{5DD40F30-05E6-4C28-B6DF-BADA799B842A}">
      <dgm:prSet/>
      <dgm:spPr/>
      <dgm:t>
        <a:bodyPr/>
        <a:lstStyle/>
        <a:p>
          <a:endParaRPr lang="en-US"/>
        </a:p>
      </dgm:t>
    </dgm:pt>
    <dgm:pt modelId="{4432F70A-6B95-4851-8AED-F4F3B4DF0A5F}">
      <dgm:prSet phldrT="[Text]"/>
      <dgm:spPr/>
      <dgm:t>
        <a:bodyPr/>
        <a:lstStyle/>
        <a:p>
          <a:r>
            <a:rPr lang="en-US" dirty="0"/>
            <a:t>E</a:t>
          </a:r>
          <a:r>
            <a:rPr lang="sk-SK" dirty="0"/>
            <a:t>xamine the effect </a:t>
          </a:r>
          <a:r>
            <a:rPr lang="en-ID" dirty="0"/>
            <a:t>environmental performance and environmental costs </a:t>
          </a:r>
          <a:r>
            <a:rPr lang="sk-SK" dirty="0"/>
            <a:t>on </a:t>
          </a:r>
          <a:r>
            <a:rPr lang="en-ID" dirty="0"/>
            <a:t>firm value </a:t>
          </a:r>
          <a:r>
            <a:rPr lang="sk-SK" dirty="0"/>
            <a:t>with </a:t>
          </a:r>
          <a:r>
            <a:rPr lang="en-ID" dirty="0"/>
            <a:t>environmental disclosure</a:t>
          </a:r>
          <a:r>
            <a:rPr lang="sk-SK" dirty="0"/>
            <a:t> as a </a:t>
          </a:r>
          <a:r>
            <a:rPr lang="en-US" dirty="0"/>
            <a:t>moderating</a:t>
          </a:r>
          <a:r>
            <a:rPr lang="sk-SK" dirty="0"/>
            <a:t> variable</a:t>
          </a:r>
          <a:endParaRPr lang="en-US" dirty="0"/>
        </a:p>
      </dgm:t>
    </dgm:pt>
    <dgm:pt modelId="{B42E7B4B-4040-4B00-899A-784562D979C7}" type="parTrans" cxnId="{48F870D4-EB98-42B9-9628-6CDB0156D486}">
      <dgm:prSet/>
      <dgm:spPr/>
      <dgm:t>
        <a:bodyPr/>
        <a:lstStyle/>
        <a:p>
          <a:endParaRPr lang="en-US"/>
        </a:p>
      </dgm:t>
    </dgm:pt>
    <dgm:pt modelId="{46DC81BF-49FD-4D79-A242-7E389F2EA544}" type="sibTrans" cxnId="{48F870D4-EB98-42B9-9628-6CDB0156D486}">
      <dgm:prSet/>
      <dgm:spPr/>
      <dgm:t>
        <a:bodyPr/>
        <a:lstStyle/>
        <a:p>
          <a:endParaRPr lang="en-US"/>
        </a:p>
      </dgm:t>
    </dgm:pt>
    <dgm:pt modelId="{7BBE2A3A-56E7-483F-B76A-FC614C8435AA}">
      <dgm:prSet phldrT="[Text]"/>
      <dgm:spPr/>
      <dgm:t>
        <a:bodyPr/>
        <a:lstStyle/>
        <a:p>
          <a:r>
            <a:rPr lang="en-US" dirty="0"/>
            <a:t>T</a:t>
          </a:r>
          <a:r>
            <a:rPr lang="sk-SK" dirty="0"/>
            <a:t>here are inconsistencies from the results of previous studies</a:t>
          </a:r>
          <a:endParaRPr lang="en-US" dirty="0"/>
        </a:p>
      </dgm:t>
    </dgm:pt>
    <dgm:pt modelId="{7272BA2A-EAEC-47A8-9113-BADDC9A101E9}" type="parTrans" cxnId="{5666D336-1A7D-4F10-A6F6-9E5E8D9EC994}">
      <dgm:prSet/>
      <dgm:spPr/>
      <dgm:t>
        <a:bodyPr/>
        <a:lstStyle/>
        <a:p>
          <a:endParaRPr lang="en-US"/>
        </a:p>
      </dgm:t>
    </dgm:pt>
    <dgm:pt modelId="{CFCD21A2-A397-4958-A1F1-B3C9E518485D}" type="sibTrans" cxnId="{5666D336-1A7D-4F10-A6F6-9E5E8D9EC994}">
      <dgm:prSet/>
      <dgm:spPr/>
      <dgm:t>
        <a:bodyPr/>
        <a:lstStyle/>
        <a:p>
          <a:endParaRPr lang="en-US"/>
        </a:p>
      </dgm:t>
    </dgm:pt>
    <dgm:pt modelId="{92D59E7B-1A5D-4DCC-AEEE-4D615BD2CD88}" type="pres">
      <dgm:prSet presAssocID="{E0C8A0D3-6494-4B0E-AED0-7842CC6FE613}" presName="theList" presStyleCnt="0">
        <dgm:presLayoutVars>
          <dgm:dir/>
          <dgm:animLvl val="lvl"/>
          <dgm:resizeHandles val="exact"/>
        </dgm:presLayoutVars>
      </dgm:prSet>
      <dgm:spPr/>
    </dgm:pt>
    <dgm:pt modelId="{D24E688C-BFCE-4F2F-B9B5-A956E4201D26}" type="pres">
      <dgm:prSet presAssocID="{DC7F8AF7-CB48-4DEE-975F-1F8FC48E5948}" presName="compNode" presStyleCnt="0"/>
      <dgm:spPr/>
    </dgm:pt>
    <dgm:pt modelId="{D9C85FD3-6C58-41BE-AD61-9ADDC13AC237}" type="pres">
      <dgm:prSet presAssocID="{DC7F8AF7-CB48-4DEE-975F-1F8FC48E5948}" presName="aNode" presStyleLbl="bgShp" presStyleIdx="0" presStyleCnt="1" custLinFactNeighborX="2286"/>
      <dgm:spPr/>
    </dgm:pt>
    <dgm:pt modelId="{503358AD-28FE-4696-BAE5-F40D0E8D2D28}" type="pres">
      <dgm:prSet presAssocID="{DC7F8AF7-CB48-4DEE-975F-1F8FC48E5948}" presName="textNode" presStyleLbl="bgShp" presStyleIdx="0" presStyleCnt="1"/>
      <dgm:spPr/>
    </dgm:pt>
    <dgm:pt modelId="{B966CD0B-7C89-44FF-9812-9E2F2D810644}" type="pres">
      <dgm:prSet presAssocID="{DC7F8AF7-CB48-4DEE-975F-1F8FC48E5948}" presName="compChildNode" presStyleCnt="0"/>
      <dgm:spPr/>
    </dgm:pt>
    <dgm:pt modelId="{90DF9F44-9101-4E98-87B8-92EE67E4CB94}" type="pres">
      <dgm:prSet presAssocID="{DC7F8AF7-CB48-4DEE-975F-1F8FC48E5948}" presName="theInnerList" presStyleCnt="0"/>
      <dgm:spPr/>
    </dgm:pt>
    <dgm:pt modelId="{5728BA47-7435-4C2B-8308-32A5D09AFC98}" type="pres">
      <dgm:prSet presAssocID="{4432F70A-6B95-4851-8AED-F4F3B4DF0A5F}" presName="childNode" presStyleLbl="node1" presStyleIdx="0" presStyleCnt="2" custScaleX="120880">
        <dgm:presLayoutVars>
          <dgm:bulletEnabled val="1"/>
        </dgm:presLayoutVars>
      </dgm:prSet>
      <dgm:spPr/>
    </dgm:pt>
    <dgm:pt modelId="{19146318-F13B-447E-A34D-0DE169CAE75E}" type="pres">
      <dgm:prSet presAssocID="{4432F70A-6B95-4851-8AED-F4F3B4DF0A5F}" presName="aSpace2" presStyleCnt="0"/>
      <dgm:spPr/>
    </dgm:pt>
    <dgm:pt modelId="{446EC4FD-81F5-40FA-9B3F-5CD6BE5A90BF}" type="pres">
      <dgm:prSet presAssocID="{7BBE2A3A-56E7-483F-B76A-FC614C8435AA}" presName="childNode" presStyleLbl="node1" presStyleIdx="1" presStyleCnt="2" custScaleX="120880">
        <dgm:presLayoutVars>
          <dgm:bulletEnabled val="1"/>
        </dgm:presLayoutVars>
      </dgm:prSet>
      <dgm:spPr/>
    </dgm:pt>
  </dgm:ptLst>
  <dgm:cxnLst>
    <dgm:cxn modelId="{5DD40F30-05E6-4C28-B6DF-BADA799B842A}" srcId="{E0C8A0D3-6494-4B0E-AED0-7842CC6FE613}" destId="{DC7F8AF7-CB48-4DEE-975F-1F8FC48E5948}" srcOrd="0" destOrd="0" parTransId="{A77F169F-59FF-4E86-B3C9-D74B08E02CBF}" sibTransId="{45C88DED-B8C5-4F7B-B0C7-46AED5A5CD7C}"/>
    <dgm:cxn modelId="{F3EAAF35-E565-4DEF-993B-A059A9B6785A}" type="presOf" srcId="{DC7F8AF7-CB48-4DEE-975F-1F8FC48E5948}" destId="{503358AD-28FE-4696-BAE5-F40D0E8D2D28}" srcOrd="1" destOrd="0" presId="urn:microsoft.com/office/officeart/2005/8/layout/lProcess2"/>
    <dgm:cxn modelId="{5666D336-1A7D-4F10-A6F6-9E5E8D9EC994}" srcId="{DC7F8AF7-CB48-4DEE-975F-1F8FC48E5948}" destId="{7BBE2A3A-56E7-483F-B76A-FC614C8435AA}" srcOrd="1" destOrd="0" parTransId="{7272BA2A-EAEC-47A8-9113-BADDC9A101E9}" sibTransId="{CFCD21A2-A397-4958-A1F1-B3C9E518485D}"/>
    <dgm:cxn modelId="{1D3EEF75-16F3-4B83-AD40-7F78FAFA6845}" type="presOf" srcId="{DC7F8AF7-CB48-4DEE-975F-1F8FC48E5948}" destId="{D9C85FD3-6C58-41BE-AD61-9ADDC13AC237}" srcOrd="0" destOrd="0" presId="urn:microsoft.com/office/officeart/2005/8/layout/lProcess2"/>
    <dgm:cxn modelId="{851CA977-099E-4A89-A329-353AEC2B8A0C}" type="presOf" srcId="{7BBE2A3A-56E7-483F-B76A-FC614C8435AA}" destId="{446EC4FD-81F5-40FA-9B3F-5CD6BE5A90BF}" srcOrd="0" destOrd="0" presId="urn:microsoft.com/office/officeart/2005/8/layout/lProcess2"/>
    <dgm:cxn modelId="{48F870D4-EB98-42B9-9628-6CDB0156D486}" srcId="{DC7F8AF7-CB48-4DEE-975F-1F8FC48E5948}" destId="{4432F70A-6B95-4851-8AED-F4F3B4DF0A5F}" srcOrd="0" destOrd="0" parTransId="{B42E7B4B-4040-4B00-899A-784562D979C7}" sibTransId="{46DC81BF-49FD-4D79-A242-7E389F2EA544}"/>
    <dgm:cxn modelId="{43E638DD-D023-4A1E-B1E7-C790CE2EF711}" type="presOf" srcId="{E0C8A0D3-6494-4B0E-AED0-7842CC6FE613}" destId="{92D59E7B-1A5D-4DCC-AEEE-4D615BD2CD88}" srcOrd="0" destOrd="0" presId="urn:microsoft.com/office/officeart/2005/8/layout/lProcess2"/>
    <dgm:cxn modelId="{8C78C0FD-BF66-41E9-B558-841490885D19}" type="presOf" srcId="{4432F70A-6B95-4851-8AED-F4F3B4DF0A5F}" destId="{5728BA47-7435-4C2B-8308-32A5D09AFC98}" srcOrd="0" destOrd="0" presId="urn:microsoft.com/office/officeart/2005/8/layout/lProcess2"/>
    <dgm:cxn modelId="{8E6BC2DD-4EB7-405B-8B61-20F080A0C8D1}" type="presParOf" srcId="{92D59E7B-1A5D-4DCC-AEEE-4D615BD2CD88}" destId="{D24E688C-BFCE-4F2F-B9B5-A956E4201D26}" srcOrd="0" destOrd="0" presId="urn:microsoft.com/office/officeart/2005/8/layout/lProcess2"/>
    <dgm:cxn modelId="{FCCD72BF-36DE-4377-BBFD-42E7F98AF170}" type="presParOf" srcId="{D24E688C-BFCE-4F2F-B9B5-A956E4201D26}" destId="{D9C85FD3-6C58-41BE-AD61-9ADDC13AC237}" srcOrd="0" destOrd="0" presId="urn:microsoft.com/office/officeart/2005/8/layout/lProcess2"/>
    <dgm:cxn modelId="{B63F4AD9-718A-4C43-A544-2C5250DCE764}" type="presParOf" srcId="{D24E688C-BFCE-4F2F-B9B5-A956E4201D26}" destId="{503358AD-28FE-4696-BAE5-F40D0E8D2D28}" srcOrd="1" destOrd="0" presId="urn:microsoft.com/office/officeart/2005/8/layout/lProcess2"/>
    <dgm:cxn modelId="{BECC342A-4F45-4257-9482-E6369C560C1A}" type="presParOf" srcId="{D24E688C-BFCE-4F2F-B9B5-A956E4201D26}" destId="{B966CD0B-7C89-44FF-9812-9E2F2D810644}" srcOrd="2" destOrd="0" presId="urn:microsoft.com/office/officeart/2005/8/layout/lProcess2"/>
    <dgm:cxn modelId="{B1FC70D7-3834-4FDD-9D23-2222C7456191}" type="presParOf" srcId="{B966CD0B-7C89-44FF-9812-9E2F2D810644}" destId="{90DF9F44-9101-4E98-87B8-92EE67E4CB94}" srcOrd="0" destOrd="0" presId="urn:microsoft.com/office/officeart/2005/8/layout/lProcess2"/>
    <dgm:cxn modelId="{34A8D02F-D8D4-434C-99D0-023765D34C2A}" type="presParOf" srcId="{90DF9F44-9101-4E98-87B8-92EE67E4CB94}" destId="{5728BA47-7435-4C2B-8308-32A5D09AFC98}" srcOrd="0" destOrd="0" presId="urn:microsoft.com/office/officeart/2005/8/layout/lProcess2"/>
    <dgm:cxn modelId="{90777491-27A2-41E1-A33D-C4D66AEC5705}" type="presParOf" srcId="{90DF9F44-9101-4E98-87B8-92EE67E4CB94}" destId="{19146318-F13B-447E-A34D-0DE169CAE75E}" srcOrd="1" destOrd="0" presId="urn:microsoft.com/office/officeart/2005/8/layout/lProcess2"/>
    <dgm:cxn modelId="{142AE4EE-DC37-474E-A18C-EB7DC657C1A6}" type="presParOf" srcId="{90DF9F44-9101-4E98-87B8-92EE67E4CB94}" destId="{446EC4FD-81F5-40FA-9B3F-5CD6BE5A90BF}" srcOrd="2" destOrd="0" presId="urn:microsoft.com/office/officeart/2005/8/layout/lProcess2"/>
  </dgm:cxnLst>
  <dgm:bg>
    <a:solidFill>
      <a:srgbClr val="A3282C"/>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F09FB-C66E-48BD-A9AA-BA9F3B628D97}" type="doc">
      <dgm:prSet loTypeId="urn:microsoft.com/office/officeart/2008/layout/PictureStrips" loCatId="list" qsTypeId="urn:microsoft.com/office/officeart/2005/8/quickstyle/simple1" qsCatId="simple" csTypeId="urn:microsoft.com/office/officeart/2005/8/colors/accent2_4" csCatId="accent2" phldr="1"/>
      <dgm:spPr/>
      <dgm:t>
        <a:bodyPr/>
        <a:lstStyle/>
        <a:p>
          <a:endParaRPr lang="en-US"/>
        </a:p>
      </dgm:t>
    </dgm:pt>
    <dgm:pt modelId="{D2D41361-59DA-4AA5-B9A7-D8E0D542F32B}">
      <dgm:prSet/>
      <dgm:spPr/>
      <dgm:t>
        <a:bodyPr/>
        <a:lstStyle/>
        <a:p>
          <a:pPr rtl="0"/>
          <a:r>
            <a:rPr lang="en-ID" dirty="0"/>
            <a:t>The market will respond in considering environmental issues as an indicator to assess the company because it is related to the company's sustainability (</a:t>
          </a:r>
          <a:r>
            <a:rPr lang="en-ID" dirty="0" err="1"/>
            <a:t>Rusmana</a:t>
          </a:r>
          <a:r>
            <a:rPr lang="en-ID" dirty="0"/>
            <a:t> and Made, 2020)</a:t>
          </a:r>
          <a:endParaRPr lang="en-US" dirty="0"/>
        </a:p>
      </dgm:t>
    </dgm:pt>
    <dgm:pt modelId="{21C83859-3B48-430B-9E69-B9C502C1853A}" type="parTrans" cxnId="{713A80A0-6B4A-4E0D-A8D5-9BE6A5825596}">
      <dgm:prSet/>
      <dgm:spPr/>
      <dgm:t>
        <a:bodyPr/>
        <a:lstStyle/>
        <a:p>
          <a:endParaRPr lang="en-US"/>
        </a:p>
      </dgm:t>
    </dgm:pt>
    <dgm:pt modelId="{3EE8C268-C7D9-4734-B4AE-B8C8C512D62F}" type="sibTrans" cxnId="{713A80A0-6B4A-4E0D-A8D5-9BE6A5825596}">
      <dgm:prSet/>
      <dgm:spPr/>
      <dgm:t>
        <a:bodyPr/>
        <a:lstStyle/>
        <a:p>
          <a:endParaRPr lang="en-US"/>
        </a:p>
      </dgm:t>
    </dgm:pt>
    <dgm:pt modelId="{D63B2A93-4CF3-432A-9667-A2832B14BEF0}">
      <dgm:prSet/>
      <dgm:spPr/>
      <dgm:t>
        <a:bodyPr/>
        <a:lstStyle/>
        <a:p>
          <a:pPr rtl="0"/>
          <a:r>
            <a:rPr lang="en-ID" dirty="0"/>
            <a:t>Environmental performance carried out by companies is a form of stakeholder theory application, where the company does not only focus on maximizing profits, but also must protect and benefit stakeholders (</a:t>
          </a:r>
          <a:r>
            <a:rPr lang="en-ID" dirty="0" err="1"/>
            <a:t>Daromes</a:t>
          </a:r>
          <a:r>
            <a:rPr lang="en-ID" dirty="0"/>
            <a:t> and Florencia, 2020)</a:t>
          </a:r>
          <a:endParaRPr lang="en-US" dirty="0"/>
        </a:p>
      </dgm:t>
    </dgm:pt>
    <dgm:pt modelId="{C8D6C166-6FFE-4568-8742-54E2FD1797C2}" type="parTrans" cxnId="{7D499808-10D7-4DD1-ADD9-F3D62A6D0E52}">
      <dgm:prSet/>
      <dgm:spPr/>
      <dgm:t>
        <a:bodyPr/>
        <a:lstStyle/>
        <a:p>
          <a:endParaRPr lang="en-US"/>
        </a:p>
      </dgm:t>
    </dgm:pt>
    <dgm:pt modelId="{7963E048-5BFE-4E50-AA9B-D6DDDF6165E7}" type="sibTrans" cxnId="{7D499808-10D7-4DD1-ADD9-F3D62A6D0E52}">
      <dgm:prSet/>
      <dgm:spPr/>
      <dgm:t>
        <a:bodyPr/>
        <a:lstStyle/>
        <a:p>
          <a:endParaRPr lang="en-US"/>
        </a:p>
      </dgm:t>
    </dgm:pt>
    <dgm:pt modelId="{F77B62E6-1E40-4676-91A0-2262649BB837}">
      <dgm:prSet/>
      <dgm:spPr/>
      <dgm:t>
        <a:bodyPr/>
        <a:lstStyle/>
        <a:p>
          <a:pPr rtl="0"/>
          <a:r>
            <a:rPr lang="en-ID" dirty="0"/>
            <a:t>Perez-Calderon et al (2012) environmental performance had a positive effect on firm value</a:t>
          </a:r>
          <a:endParaRPr lang="en-US" dirty="0"/>
        </a:p>
      </dgm:t>
    </dgm:pt>
    <dgm:pt modelId="{CDC82EA4-8A95-4071-89D9-4745E4B9F584}" type="parTrans" cxnId="{8762BAF4-A758-4692-BAC0-01284077CA0E}">
      <dgm:prSet/>
      <dgm:spPr/>
      <dgm:t>
        <a:bodyPr/>
        <a:lstStyle/>
        <a:p>
          <a:endParaRPr lang="en-US"/>
        </a:p>
      </dgm:t>
    </dgm:pt>
    <dgm:pt modelId="{7E4FBDED-2B92-447D-9B73-B1CCD7A3F282}" type="sibTrans" cxnId="{8762BAF4-A758-4692-BAC0-01284077CA0E}">
      <dgm:prSet/>
      <dgm:spPr/>
      <dgm:t>
        <a:bodyPr/>
        <a:lstStyle/>
        <a:p>
          <a:endParaRPr lang="en-US"/>
        </a:p>
      </dgm:t>
    </dgm:pt>
    <dgm:pt modelId="{D7EF061C-A7D6-4257-A7F1-1AFF5B1E2DEE}" type="pres">
      <dgm:prSet presAssocID="{65EF09FB-C66E-48BD-A9AA-BA9F3B628D97}" presName="Name0" presStyleCnt="0">
        <dgm:presLayoutVars>
          <dgm:dir/>
          <dgm:resizeHandles val="exact"/>
        </dgm:presLayoutVars>
      </dgm:prSet>
      <dgm:spPr/>
    </dgm:pt>
    <dgm:pt modelId="{C049B070-FB87-4959-AAA9-9811C8E3C41B}" type="pres">
      <dgm:prSet presAssocID="{D2D41361-59DA-4AA5-B9A7-D8E0D542F32B}" presName="composite" presStyleCnt="0"/>
      <dgm:spPr/>
    </dgm:pt>
    <dgm:pt modelId="{648F0773-2912-4EC4-B982-15C34DE69A80}" type="pres">
      <dgm:prSet presAssocID="{D2D41361-59DA-4AA5-B9A7-D8E0D542F32B}" presName="rect1" presStyleLbl="trAlignAcc1" presStyleIdx="0" presStyleCnt="3" custScaleX="165697">
        <dgm:presLayoutVars>
          <dgm:bulletEnabled val="1"/>
        </dgm:presLayoutVars>
      </dgm:prSet>
      <dgm:spPr/>
    </dgm:pt>
    <dgm:pt modelId="{7B69741A-1C3A-4391-970B-EBC10FCF909C}" type="pres">
      <dgm:prSet presAssocID="{D2D41361-59DA-4AA5-B9A7-D8E0D542F32B}" presName="rect2" presStyleLbl="fgImgPlace1" presStyleIdx="0" presStyleCnt="3" custLinFactX="-48324" custLinFactNeighborX="-100000" custLinFactNeighborY="-3472"/>
      <dgm:spPr/>
    </dgm:pt>
    <dgm:pt modelId="{A6AF0C98-268C-45C1-86D4-ED1C0F43E295}" type="pres">
      <dgm:prSet presAssocID="{3EE8C268-C7D9-4734-B4AE-B8C8C512D62F}" presName="sibTrans" presStyleCnt="0"/>
      <dgm:spPr/>
    </dgm:pt>
    <dgm:pt modelId="{13816B60-AD24-469F-A7A1-F8542275DE06}" type="pres">
      <dgm:prSet presAssocID="{D63B2A93-4CF3-432A-9667-A2832B14BEF0}" presName="composite" presStyleCnt="0"/>
      <dgm:spPr/>
    </dgm:pt>
    <dgm:pt modelId="{BBC8D66F-6739-42B1-A704-692BA62466A1}" type="pres">
      <dgm:prSet presAssocID="{D63B2A93-4CF3-432A-9667-A2832B14BEF0}" presName="rect1" presStyleLbl="trAlignAcc1" presStyleIdx="1" presStyleCnt="3" custScaleX="160161">
        <dgm:presLayoutVars>
          <dgm:bulletEnabled val="1"/>
        </dgm:presLayoutVars>
      </dgm:prSet>
      <dgm:spPr/>
    </dgm:pt>
    <dgm:pt modelId="{A3E04DF5-BA8A-498A-A562-236025950AFD}" type="pres">
      <dgm:prSet presAssocID="{D63B2A93-4CF3-432A-9667-A2832B14BEF0}" presName="rect2" presStyleLbl="fgImgPlace1" presStyleIdx="1" presStyleCnt="3" custLinFactX="-48324" custLinFactNeighborX="-100000" custLinFactNeighborY="-3472"/>
      <dgm:spPr/>
    </dgm:pt>
    <dgm:pt modelId="{59631DEC-8800-498A-86AF-17BC9F7BC42F}" type="pres">
      <dgm:prSet presAssocID="{7963E048-5BFE-4E50-AA9B-D6DDDF6165E7}" presName="sibTrans" presStyleCnt="0"/>
      <dgm:spPr/>
    </dgm:pt>
    <dgm:pt modelId="{672A08D6-CE4A-4209-A68B-F534164CC87B}" type="pres">
      <dgm:prSet presAssocID="{F77B62E6-1E40-4676-91A0-2262649BB837}" presName="composite" presStyleCnt="0"/>
      <dgm:spPr/>
    </dgm:pt>
    <dgm:pt modelId="{08FD0566-1860-4FDE-9294-A8643C9D9D90}" type="pres">
      <dgm:prSet presAssocID="{F77B62E6-1E40-4676-91A0-2262649BB837}" presName="rect1" presStyleLbl="trAlignAcc1" presStyleIdx="2" presStyleCnt="3" custScaleX="160161">
        <dgm:presLayoutVars>
          <dgm:bulletEnabled val="1"/>
        </dgm:presLayoutVars>
      </dgm:prSet>
      <dgm:spPr/>
    </dgm:pt>
    <dgm:pt modelId="{D7A135BB-528D-49BF-8312-E27B662E5BBD}" type="pres">
      <dgm:prSet presAssocID="{F77B62E6-1E40-4676-91A0-2262649BB837}" presName="rect2" presStyleLbl="fgImgPlace1" presStyleIdx="2" presStyleCnt="3" custLinFactX="-48324" custLinFactNeighborX="-100000" custLinFactNeighborY="-3472"/>
      <dgm:spPr/>
    </dgm:pt>
  </dgm:ptLst>
  <dgm:cxnLst>
    <dgm:cxn modelId="{7D499808-10D7-4DD1-ADD9-F3D62A6D0E52}" srcId="{65EF09FB-C66E-48BD-A9AA-BA9F3B628D97}" destId="{D63B2A93-4CF3-432A-9667-A2832B14BEF0}" srcOrd="1" destOrd="0" parTransId="{C8D6C166-6FFE-4568-8742-54E2FD1797C2}" sibTransId="{7963E048-5BFE-4E50-AA9B-D6DDDF6165E7}"/>
    <dgm:cxn modelId="{8700812F-0AC5-4D02-A226-6ACBBC9FB5D5}" type="presOf" srcId="{D63B2A93-4CF3-432A-9667-A2832B14BEF0}" destId="{BBC8D66F-6739-42B1-A704-692BA62466A1}" srcOrd="0" destOrd="0" presId="urn:microsoft.com/office/officeart/2008/layout/PictureStrips"/>
    <dgm:cxn modelId="{613C8D72-0ACB-48E9-BA61-20D1149D8C69}" type="presOf" srcId="{F77B62E6-1E40-4676-91A0-2262649BB837}" destId="{08FD0566-1860-4FDE-9294-A8643C9D9D90}" srcOrd="0" destOrd="0" presId="urn:microsoft.com/office/officeart/2008/layout/PictureStrips"/>
    <dgm:cxn modelId="{4882977B-C07D-4BA3-BB26-6DF727DE0824}" type="presOf" srcId="{D2D41361-59DA-4AA5-B9A7-D8E0D542F32B}" destId="{648F0773-2912-4EC4-B982-15C34DE69A80}" srcOrd="0" destOrd="0" presId="urn:microsoft.com/office/officeart/2008/layout/PictureStrips"/>
    <dgm:cxn modelId="{713A80A0-6B4A-4E0D-A8D5-9BE6A5825596}" srcId="{65EF09FB-C66E-48BD-A9AA-BA9F3B628D97}" destId="{D2D41361-59DA-4AA5-B9A7-D8E0D542F32B}" srcOrd="0" destOrd="0" parTransId="{21C83859-3B48-430B-9E69-B9C502C1853A}" sibTransId="{3EE8C268-C7D9-4734-B4AE-B8C8C512D62F}"/>
    <dgm:cxn modelId="{7C9861CB-6E6C-4AB1-B6F7-BC0A75738494}" type="presOf" srcId="{65EF09FB-C66E-48BD-A9AA-BA9F3B628D97}" destId="{D7EF061C-A7D6-4257-A7F1-1AFF5B1E2DEE}" srcOrd="0" destOrd="0" presId="urn:microsoft.com/office/officeart/2008/layout/PictureStrips"/>
    <dgm:cxn modelId="{8762BAF4-A758-4692-BAC0-01284077CA0E}" srcId="{65EF09FB-C66E-48BD-A9AA-BA9F3B628D97}" destId="{F77B62E6-1E40-4676-91A0-2262649BB837}" srcOrd="2" destOrd="0" parTransId="{CDC82EA4-8A95-4071-89D9-4745E4B9F584}" sibTransId="{7E4FBDED-2B92-447D-9B73-B1CCD7A3F282}"/>
    <dgm:cxn modelId="{6E236DA4-9205-4FB6-825F-2ADAD4A6C4EE}" type="presParOf" srcId="{D7EF061C-A7D6-4257-A7F1-1AFF5B1E2DEE}" destId="{C049B070-FB87-4959-AAA9-9811C8E3C41B}" srcOrd="0" destOrd="0" presId="urn:microsoft.com/office/officeart/2008/layout/PictureStrips"/>
    <dgm:cxn modelId="{6D55288A-ED67-49ED-AC8A-A698A31A9A9B}" type="presParOf" srcId="{C049B070-FB87-4959-AAA9-9811C8E3C41B}" destId="{648F0773-2912-4EC4-B982-15C34DE69A80}" srcOrd="0" destOrd="0" presId="urn:microsoft.com/office/officeart/2008/layout/PictureStrips"/>
    <dgm:cxn modelId="{52762116-1DA6-41F4-8A27-CD47ACEE5B58}" type="presParOf" srcId="{C049B070-FB87-4959-AAA9-9811C8E3C41B}" destId="{7B69741A-1C3A-4391-970B-EBC10FCF909C}" srcOrd="1" destOrd="0" presId="urn:microsoft.com/office/officeart/2008/layout/PictureStrips"/>
    <dgm:cxn modelId="{AE542B71-9E51-4622-9981-465035C659AF}" type="presParOf" srcId="{D7EF061C-A7D6-4257-A7F1-1AFF5B1E2DEE}" destId="{A6AF0C98-268C-45C1-86D4-ED1C0F43E295}" srcOrd="1" destOrd="0" presId="urn:microsoft.com/office/officeart/2008/layout/PictureStrips"/>
    <dgm:cxn modelId="{F63B18EE-6C7F-4130-B4E6-460F32183A35}" type="presParOf" srcId="{D7EF061C-A7D6-4257-A7F1-1AFF5B1E2DEE}" destId="{13816B60-AD24-469F-A7A1-F8542275DE06}" srcOrd="2" destOrd="0" presId="urn:microsoft.com/office/officeart/2008/layout/PictureStrips"/>
    <dgm:cxn modelId="{8DB9EB30-F3FF-4C0B-AA60-A81994BCA3BA}" type="presParOf" srcId="{13816B60-AD24-469F-A7A1-F8542275DE06}" destId="{BBC8D66F-6739-42B1-A704-692BA62466A1}" srcOrd="0" destOrd="0" presId="urn:microsoft.com/office/officeart/2008/layout/PictureStrips"/>
    <dgm:cxn modelId="{082E6F0B-A59B-47A0-A896-4A41A41D73FB}" type="presParOf" srcId="{13816B60-AD24-469F-A7A1-F8542275DE06}" destId="{A3E04DF5-BA8A-498A-A562-236025950AFD}" srcOrd="1" destOrd="0" presId="urn:microsoft.com/office/officeart/2008/layout/PictureStrips"/>
    <dgm:cxn modelId="{E961297F-75EF-45B2-8038-B55C19EEB1C2}" type="presParOf" srcId="{D7EF061C-A7D6-4257-A7F1-1AFF5B1E2DEE}" destId="{59631DEC-8800-498A-86AF-17BC9F7BC42F}" srcOrd="3" destOrd="0" presId="urn:microsoft.com/office/officeart/2008/layout/PictureStrips"/>
    <dgm:cxn modelId="{1F1BF7B2-29BF-4957-8D58-7660DB1B1510}" type="presParOf" srcId="{D7EF061C-A7D6-4257-A7F1-1AFF5B1E2DEE}" destId="{672A08D6-CE4A-4209-A68B-F534164CC87B}" srcOrd="4" destOrd="0" presId="urn:microsoft.com/office/officeart/2008/layout/PictureStrips"/>
    <dgm:cxn modelId="{4E8161AE-C750-40DD-A932-20453A325BAC}" type="presParOf" srcId="{672A08D6-CE4A-4209-A68B-F534164CC87B}" destId="{08FD0566-1860-4FDE-9294-A8643C9D9D90}" srcOrd="0" destOrd="0" presId="urn:microsoft.com/office/officeart/2008/layout/PictureStrips"/>
    <dgm:cxn modelId="{A6516414-00CD-4A78-A93E-D84D0CE497BC}" type="presParOf" srcId="{672A08D6-CE4A-4209-A68B-F534164CC87B}" destId="{D7A135BB-528D-49BF-8312-E27B662E5BBD}"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1D7726-82FA-4D6D-AE0F-1FF09745690F}"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BD3FAB81-5AF3-4EFA-8421-7B817286BCC5}">
      <dgm:prSet/>
      <dgm:spPr/>
      <dgm:t>
        <a:bodyPr/>
        <a:lstStyle/>
        <a:p>
          <a:pPr rtl="0"/>
          <a:r>
            <a:rPr lang="en-US" dirty="0"/>
            <a:t>The application of the environmental cost budget will have an impact on the company’s products. One of them is a positive image to consumers (Agung et al, 2015)</a:t>
          </a:r>
        </a:p>
      </dgm:t>
    </dgm:pt>
    <dgm:pt modelId="{0EB51F1F-2755-486F-BB72-12645855F2C7}" type="parTrans" cxnId="{AA63CF10-BDBE-4626-8FC2-5FB20D5AE4AD}">
      <dgm:prSet/>
      <dgm:spPr/>
      <dgm:t>
        <a:bodyPr/>
        <a:lstStyle/>
        <a:p>
          <a:endParaRPr lang="en-US">
            <a:solidFill>
              <a:schemeClr val="tx1"/>
            </a:solidFill>
          </a:endParaRPr>
        </a:p>
      </dgm:t>
    </dgm:pt>
    <dgm:pt modelId="{708A7938-EAEB-4D07-8F05-65691ABB6CE6}" type="sibTrans" cxnId="{AA63CF10-BDBE-4626-8FC2-5FB20D5AE4AD}">
      <dgm:prSet/>
      <dgm:spPr/>
      <dgm:t>
        <a:bodyPr/>
        <a:lstStyle/>
        <a:p>
          <a:endParaRPr lang="en-US">
            <a:solidFill>
              <a:schemeClr val="tx1"/>
            </a:solidFill>
          </a:endParaRPr>
        </a:p>
      </dgm:t>
    </dgm:pt>
    <dgm:pt modelId="{08768409-9F75-4BCB-B569-B3D2A1E75154}">
      <dgm:prSet/>
      <dgm:spPr/>
      <dgm:t>
        <a:bodyPr/>
        <a:lstStyle/>
        <a:p>
          <a:pPr rtl="0"/>
          <a:r>
            <a:rPr lang="en-ID" dirty="0" err="1"/>
            <a:t>Cahyani</a:t>
          </a:r>
          <a:r>
            <a:rPr lang="en-ID" dirty="0"/>
            <a:t> (2019) environmental costs affect firm value.</a:t>
          </a:r>
          <a:endParaRPr lang="en-US" dirty="0"/>
        </a:p>
      </dgm:t>
    </dgm:pt>
    <dgm:pt modelId="{968030CB-0CBF-4F14-88BC-670E8FDB5788}" type="parTrans" cxnId="{4B357B89-13E5-4B08-AB08-CCB50B74471F}">
      <dgm:prSet/>
      <dgm:spPr/>
      <dgm:t>
        <a:bodyPr/>
        <a:lstStyle/>
        <a:p>
          <a:endParaRPr lang="en-US">
            <a:solidFill>
              <a:schemeClr val="tx1"/>
            </a:solidFill>
          </a:endParaRPr>
        </a:p>
      </dgm:t>
    </dgm:pt>
    <dgm:pt modelId="{47972E19-82FE-4CC7-8A8B-E06463FAD353}" type="sibTrans" cxnId="{4B357B89-13E5-4B08-AB08-CCB50B74471F}">
      <dgm:prSet/>
      <dgm:spPr/>
      <dgm:t>
        <a:bodyPr/>
        <a:lstStyle/>
        <a:p>
          <a:endParaRPr lang="en-US">
            <a:solidFill>
              <a:schemeClr val="tx1"/>
            </a:solidFill>
          </a:endParaRPr>
        </a:p>
      </dgm:t>
    </dgm:pt>
    <dgm:pt modelId="{23E8488B-75FB-48B7-8812-36F1E93A425B}" type="pres">
      <dgm:prSet presAssocID="{F51D7726-82FA-4D6D-AE0F-1FF09745690F}" presName="outerComposite" presStyleCnt="0">
        <dgm:presLayoutVars>
          <dgm:chMax val="5"/>
          <dgm:dir/>
          <dgm:resizeHandles val="exact"/>
        </dgm:presLayoutVars>
      </dgm:prSet>
      <dgm:spPr/>
    </dgm:pt>
    <dgm:pt modelId="{22E64FF6-C195-4645-9A1D-A2139D18EA7D}" type="pres">
      <dgm:prSet presAssocID="{F51D7726-82FA-4D6D-AE0F-1FF09745690F}" presName="dummyMaxCanvas" presStyleCnt="0">
        <dgm:presLayoutVars/>
      </dgm:prSet>
      <dgm:spPr/>
    </dgm:pt>
    <dgm:pt modelId="{0B5AC9FE-AA04-46FD-BE77-90E9EA58B526}" type="pres">
      <dgm:prSet presAssocID="{F51D7726-82FA-4D6D-AE0F-1FF09745690F}" presName="TwoNodes_1" presStyleLbl="node1" presStyleIdx="0" presStyleCnt="2">
        <dgm:presLayoutVars>
          <dgm:bulletEnabled val="1"/>
        </dgm:presLayoutVars>
      </dgm:prSet>
      <dgm:spPr/>
    </dgm:pt>
    <dgm:pt modelId="{ACBE6279-C0F6-4C65-96C8-D6BADBF6740A}" type="pres">
      <dgm:prSet presAssocID="{F51D7726-82FA-4D6D-AE0F-1FF09745690F}" presName="TwoNodes_2" presStyleLbl="node1" presStyleIdx="1" presStyleCnt="2">
        <dgm:presLayoutVars>
          <dgm:bulletEnabled val="1"/>
        </dgm:presLayoutVars>
      </dgm:prSet>
      <dgm:spPr/>
    </dgm:pt>
    <dgm:pt modelId="{30E2E920-0FB4-4856-A0E1-A0CB42500655}" type="pres">
      <dgm:prSet presAssocID="{F51D7726-82FA-4D6D-AE0F-1FF09745690F}" presName="TwoConn_1-2" presStyleLbl="fgAccFollowNode1" presStyleIdx="0" presStyleCnt="1">
        <dgm:presLayoutVars>
          <dgm:bulletEnabled val="1"/>
        </dgm:presLayoutVars>
      </dgm:prSet>
      <dgm:spPr/>
    </dgm:pt>
    <dgm:pt modelId="{E1DCC3B3-3538-48A2-A230-732C35CEE643}" type="pres">
      <dgm:prSet presAssocID="{F51D7726-82FA-4D6D-AE0F-1FF09745690F}" presName="TwoNodes_1_text" presStyleLbl="node1" presStyleIdx="1" presStyleCnt="2">
        <dgm:presLayoutVars>
          <dgm:bulletEnabled val="1"/>
        </dgm:presLayoutVars>
      </dgm:prSet>
      <dgm:spPr/>
    </dgm:pt>
    <dgm:pt modelId="{971EE499-3213-454E-B0E8-18EF5C9157AD}" type="pres">
      <dgm:prSet presAssocID="{F51D7726-82FA-4D6D-AE0F-1FF09745690F}" presName="TwoNodes_2_text" presStyleLbl="node1" presStyleIdx="1" presStyleCnt="2">
        <dgm:presLayoutVars>
          <dgm:bulletEnabled val="1"/>
        </dgm:presLayoutVars>
      </dgm:prSet>
      <dgm:spPr/>
    </dgm:pt>
  </dgm:ptLst>
  <dgm:cxnLst>
    <dgm:cxn modelId="{AA63CF10-BDBE-4626-8FC2-5FB20D5AE4AD}" srcId="{F51D7726-82FA-4D6D-AE0F-1FF09745690F}" destId="{BD3FAB81-5AF3-4EFA-8421-7B817286BCC5}" srcOrd="0" destOrd="0" parTransId="{0EB51F1F-2755-486F-BB72-12645855F2C7}" sibTransId="{708A7938-EAEB-4D07-8F05-65691ABB6CE6}"/>
    <dgm:cxn modelId="{602C3729-D963-4D4A-BDC2-11DE7038F50D}" type="presOf" srcId="{08768409-9F75-4BCB-B569-B3D2A1E75154}" destId="{ACBE6279-C0F6-4C65-96C8-D6BADBF6740A}" srcOrd="0" destOrd="0" presId="urn:microsoft.com/office/officeart/2005/8/layout/vProcess5"/>
    <dgm:cxn modelId="{D18BD12A-83E0-4E89-9DC2-CE24717B1B9A}" type="presOf" srcId="{708A7938-EAEB-4D07-8F05-65691ABB6CE6}" destId="{30E2E920-0FB4-4856-A0E1-A0CB42500655}" srcOrd="0" destOrd="0" presId="urn:microsoft.com/office/officeart/2005/8/layout/vProcess5"/>
    <dgm:cxn modelId="{1A08C63B-D923-44EB-859D-353147028260}" type="presOf" srcId="{BD3FAB81-5AF3-4EFA-8421-7B817286BCC5}" destId="{E1DCC3B3-3538-48A2-A230-732C35CEE643}" srcOrd="1" destOrd="0" presId="urn:microsoft.com/office/officeart/2005/8/layout/vProcess5"/>
    <dgm:cxn modelId="{4B357B89-13E5-4B08-AB08-CCB50B74471F}" srcId="{F51D7726-82FA-4D6D-AE0F-1FF09745690F}" destId="{08768409-9F75-4BCB-B569-B3D2A1E75154}" srcOrd="1" destOrd="0" parTransId="{968030CB-0CBF-4F14-88BC-670E8FDB5788}" sibTransId="{47972E19-82FE-4CC7-8A8B-E06463FAD353}"/>
    <dgm:cxn modelId="{657E02BE-A3EF-4730-95AA-88441FF24EE3}" type="presOf" srcId="{F51D7726-82FA-4D6D-AE0F-1FF09745690F}" destId="{23E8488B-75FB-48B7-8812-36F1E93A425B}" srcOrd="0" destOrd="0" presId="urn:microsoft.com/office/officeart/2005/8/layout/vProcess5"/>
    <dgm:cxn modelId="{172FB1BE-1336-4B13-AF34-B86959122054}" type="presOf" srcId="{BD3FAB81-5AF3-4EFA-8421-7B817286BCC5}" destId="{0B5AC9FE-AA04-46FD-BE77-90E9EA58B526}" srcOrd="0" destOrd="0" presId="urn:microsoft.com/office/officeart/2005/8/layout/vProcess5"/>
    <dgm:cxn modelId="{4DCF56DE-A2AF-46D1-AD06-B67B86CF401C}" type="presOf" srcId="{08768409-9F75-4BCB-B569-B3D2A1E75154}" destId="{971EE499-3213-454E-B0E8-18EF5C9157AD}" srcOrd="1" destOrd="0" presId="urn:microsoft.com/office/officeart/2005/8/layout/vProcess5"/>
    <dgm:cxn modelId="{8073920E-0B10-46EF-9042-EE4F315CB5DA}" type="presParOf" srcId="{23E8488B-75FB-48B7-8812-36F1E93A425B}" destId="{22E64FF6-C195-4645-9A1D-A2139D18EA7D}" srcOrd="0" destOrd="0" presId="urn:microsoft.com/office/officeart/2005/8/layout/vProcess5"/>
    <dgm:cxn modelId="{161B5043-18B8-485E-AE3C-34F88C7568E7}" type="presParOf" srcId="{23E8488B-75FB-48B7-8812-36F1E93A425B}" destId="{0B5AC9FE-AA04-46FD-BE77-90E9EA58B526}" srcOrd="1" destOrd="0" presId="urn:microsoft.com/office/officeart/2005/8/layout/vProcess5"/>
    <dgm:cxn modelId="{2274B4BE-224D-4A98-B129-5F30111CF553}" type="presParOf" srcId="{23E8488B-75FB-48B7-8812-36F1E93A425B}" destId="{ACBE6279-C0F6-4C65-96C8-D6BADBF6740A}" srcOrd="2" destOrd="0" presId="urn:microsoft.com/office/officeart/2005/8/layout/vProcess5"/>
    <dgm:cxn modelId="{DB1BB364-CC14-4393-87E6-8914538AC3BA}" type="presParOf" srcId="{23E8488B-75FB-48B7-8812-36F1E93A425B}" destId="{30E2E920-0FB4-4856-A0E1-A0CB42500655}" srcOrd="3" destOrd="0" presId="urn:microsoft.com/office/officeart/2005/8/layout/vProcess5"/>
    <dgm:cxn modelId="{A2E97D82-0659-4E50-817E-F3FBCFF32CD1}" type="presParOf" srcId="{23E8488B-75FB-48B7-8812-36F1E93A425B}" destId="{E1DCC3B3-3538-48A2-A230-732C35CEE643}" srcOrd="4" destOrd="0" presId="urn:microsoft.com/office/officeart/2005/8/layout/vProcess5"/>
    <dgm:cxn modelId="{84898819-D348-4BC0-8AAF-56CD1B982291}" type="presParOf" srcId="{23E8488B-75FB-48B7-8812-36F1E93A425B}" destId="{971EE499-3213-454E-B0E8-18EF5C9157A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16DAE-16FD-4473-94FA-056161C161EC}"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E9670C1-0A31-4A50-B7DF-C6D34FEB408B}">
      <dgm:prSet phldrT="[Text]"/>
      <dgm:spPr/>
      <dgm:t>
        <a:bodyPr/>
        <a:lstStyle/>
        <a:p>
          <a:r>
            <a:rPr lang="en-ID" dirty="0"/>
            <a:t>companies listed on the Indonesia Stock Exchange in the LQ 45 category that followed and were ranked by PROPER</a:t>
          </a:r>
          <a:endParaRPr lang="en-US" dirty="0"/>
        </a:p>
      </dgm:t>
    </dgm:pt>
    <dgm:pt modelId="{FE65FD23-C710-4CA1-AB53-2A205DA0AC78}" type="parTrans" cxnId="{BD1865FE-E8D6-409E-9103-D47772364D5D}">
      <dgm:prSet/>
      <dgm:spPr/>
      <dgm:t>
        <a:bodyPr/>
        <a:lstStyle/>
        <a:p>
          <a:endParaRPr lang="en-US"/>
        </a:p>
      </dgm:t>
    </dgm:pt>
    <dgm:pt modelId="{10860B03-54D7-4733-9EB8-53561201AF76}" type="sibTrans" cxnId="{BD1865FE-E8D6-409E-9103-D47772364D5D}">
      <dgm:prSet/>
      <dgm:spPr/>
      <dgm:t>
        <a:bodyPr/>
        <a:lstStyle/>
        <a:p>
          <a:endParaRPr lang="en-US"/>
        </a:p>
      </dgm:t>
    </dgm:pt>
    <dgm:pt modelId="{D3C5F2F8-380F-4F85-A12B-5502C5B69500}">
      <dgm:prSet phldrT="[Text]"/>
      <dgm:spPr/>
      <dgm:t>
        <a:bodyPr/>
        <a:lstStyle/>
        <a:p>
          <a:r>
            <a:rPr lang="en-ID" dirty="0"/>
            <a:t>company published an annual report containing complete data on research variables</a:t>
          </a:r>
          <a:endParaRPr lang="en-US" dirty="0"/>
        </a:p>
      </dgm:t>
    </dgm:pt>
    <dgm:pt modelId="{2D652557-709B-4599-BE77-13EC7593F33C}" type="parTrans" cxnId="{567F9513-D3A3-4024-AE02-3BCB3C1BB709}">
      <dgm:prSet/>
      <dgm:spPr/>
      <dgm:t>
        <a:bodyPr/>
        <a:lstStyle/>
        <a:p>
          <a:endParaRPr lang="en-US"/>
        </a:p>
      </dgm:t>
    </dgm:pt>
    <dgm:pt modelId="{6BA8D9ED-4BEA-4753-86A3-AFCF8B08A5A7}" type="sibTrans" cxnId="{567F9513-D3A3-4024-AE02-3BCB3C1BB709}">
      <dgm:prSet/>
      <dgm:spPr/>
      <dgm:t>
        <a:bodyPr/>
        <a:lstStyle/>
        <a:p>
          <a:endParaRPr lang="en-US"/>
        </a:p>
      </dgm:t>
    </dgm:pt>
    <dgm:pt modelId="{9D6CE718-C0E8-474B-9BE2-DBCA2B189B81}">
      <dgm:prSet phldrT="[Text]"/>
      <dgm:spPr/>
      <dgm:t>
        <a:bodyPr/>
        <a:lstStyle/>
        <a:p>
          <a:r>
            <a:rPr lang="en-ID" dirty="0"/>
            <a:t>companies with positive profits during observation period</a:t>
          </a:r>
          <a:endParaRPr lang="en-US" dirty="0"/>
        </a:p>
      </dgm:t>
    </dgm:pt>
    <dgm:pt modelId="{3F643446-4C1E-4749-8BAF-B5AA0237E61E}" type="parTrans" cxnId="{1E43D28F-555C-48FE-9E77-26BF6ED03BFB}">
      <dgm:prSet/>
      <dgm:spPr/>
      <dgm:t>
        <a:bodyPr/>
        <a:lstStyle/>
        <a:p>
          <a:endParaRPr lang="en-ID"/>
        </a:p>
      </dgm:t>
    </dgm:pt>
    <dgm:pt modelId="{B5DEAB8D-F575-4789-8839-303516484976}" type="sibTrans" cxnId="{1E43D28F-555C-48FE-9E77-26BF6ED03BFB}">
      <dgm:prSet/>
      <dgm:spPr/>
      <dgm:t>
        <a:bodyPr/>
        <a:lstStyle/>
        <a:p>
          <a:endParaRPr lang="en-ID"/>
        </a:p>
      </dgm:t>
    </dgm:pt>
    <dgm:pt modelId="{FEC05A5A-70E6-4DA0-9562-3F833DA56D8E}">
      <dgm:prSet phldrT="[Text]"/>
      <dgm:spPr/>
      <dgm:t>
        <a:bodyPr/>
        <a:lstStyle/>
        <a:p>
          <a:r>
            <a:rPr lang="en-ID" dirty="0"/>
            <a:t>companies that present their financial statements in Rupiah</a:t>
          </a:r>
          <a:endParaRPr lang="en-US" dirty="0"/>
        </a:p>
      </dgm:t>
    </dgm:pt>
    <dgm:pt modelId="{713A9BCB-241E-4ACA-BEA3-F6E2A9E29E2D}" type="parTrans" cxnId="{648C1296-0EB2-4D3D-BB57-44F3F1BA45B2}">
      <dgm:prSet/>
      <dgm:spPr/>
      <dgm:t>
        <a:bodyPr/>
        <a:lstStyle/>
        <a:p>
          <a:endParaRPr lang="en-ID"/>
        </a:p>
      </dgm:t>
    </dgm:pt>
    <dgm:pt modelId="{2ED395F6-4C5D-4FEC-836B-EB3B65F49862}" type="sibTrans" cxnId="{648C1296-0EB2-4D3D-BB57-44F3F1BA45B2}">
      <dgm:prSet/>
      <dgm:spPr/>
      <dgm:t>
        <a:bodyPr/>
        <a:lstStyle/>
        <a:p>
          <a:endParaRPr lang="en-ID"/>
        </a:p>
      </dgm:t>
    </dgm:pt>
    <dgm:pt modelId="{51EC6EA1-92B2-483B-BEA5-9BFD4790BEFC}" type="pres">
      <dgm:prSet presAssocID="{63C16DAE-16FD-4473-94FA-056161C161EC}" presName="outerComposite" presStyleCnt="0">
        <dgm:presLayoutVars>
          <dgm:chMax val="5"/>
          <dgm:dir/>
          <dgm:resizeHandles val="exact"/>
        </dgm:presLayoutVars>
      </dgm:prSet>
      <dgm:spPr/>
    </dgm:pt>
    <dgm:pt modelId="{423CE646-E68F-47F6-834B-748F6D322E63}" type="pres">
      <dgm:prSet presAssocID="{63C16DAE-16FD-4473-94FA-056161C161EC}" presName="dummyMaxCanvas" presStyleCnt="0">
        <dgm:presLayoutVars/>
      </dgm:prSet>
      <dgm:spPr/>
    </dgm:pt>
    <dgm:pt modelId="{4D306AB1-FE74-497E-9E95-56C00B059081}" type="pres">
      <dgm:prSet presAssocID="{63C16DAE-16FD-4473-94FA-056161C161EC}" presName="FourNodes_1" presStyleLbl="node1" presStyleIdx="0" presStyleCnt="4">
        <dgm:presLayoutVars>
          <dgm:bulletEnabled val="1"/>
        </dgm:presLayoutVars>
      </dgm:prSet>
      <dgm:spPr/>
    </dgm:pt>
    <dgm:pt modelId="{EF3D1ED2-FB62-4FBE-B7BF-0A8883894621}" type="pres">
      <dgm:prSet presAssocID="{63C16DAE-16FD-4473-94FA-056161C161EC}" presName="FourNodes_2" presStyleLbl="node1" presStyleIdx="1" presStyleCnt="4">
        <dgm:presLayoutVars>
          <dgm:bulletEnabled val="1"/>
        </dgm:presLayoutVars>
      </dgm:prSet>
      <dgm:spPr/>
    </dgm:pt>
    <dgm:pt modelId="{2A8C184D-908D-4AAC-B593-DEEF45758879}" type="pres">
      <dgm:prSet presAssocID="{63C16DAE-16FD-4473-94FA-056161C161EC}" presName="FourNodes_3" presStyleLbl="node1" presStyleIdx="2" presStyleCnt="4">
        <dgm:presLayoutVars>
          <dgm:bulletEnabled val="1"/>
        </dgm:presLayoutVars>
      </dgm:prSet>
      <dgm:spPr/>
    </dgm:pt>
    <dgm:pt modelId="{911568E3-9F5C-48CE-94DB-2BDC47986BE6}" type="pres">
      <dgm:prSet presAssocID="{63C16DAE-16FD-4473-94FA-056161C161EC}" presName="FourNodes_4" presStyleLbl="node1" presStyleIdx="3" presStyleCnt="4">
        <dgm:presLayoutVars>
          <dgm:bulletEnabled val="1"/>
        </dgm:presLayoutVars>
      </dgm:prSet>
      <dgm:spPr/>
    </dgm:pt>
    <dgm:pt modelId="{FEBD9AEA-158E-4B11-9150-6415E4D4CDCC}" type="pres">
      <dgm:prSet presAssocID="{63C16DAE-16FD-4473-94FA-056161C161EC}" presName="FourConn_1-2" presStyleLbl="fgAccFollowNode1" presStyleIdx="0" presStyleCnt="3">
        <dgm:presLayoutVars>
          <dgm:bulletEnabled val="1"/>
        </dgm:presLayoutVars>
      </dgm:prSet>
      <dgm:spPr/>
    </dgm:pt>
    <dgm:pt modelId="{C0399529-436E-4260-8BAD-6E849C59875E}" type="pres">
      <dgm:prSet presAssocID="{63C16DAE-16FD-4473-94FA-056161C161EC}" presName="FourConn_2-3" presStyleLbl="fgAccFollowNode1" presStyleIdx="1" presStyleCnt="3">
        <dgm:presLayoutVars>
          <dgm:bulletEnabled val="1"/>
        </dgm:presLayoutVars>
      </dgm:prSet>
      <dgm:spPr/>
    </dgm:pt>
    <dgm:pt modelId="{868D6FAC-FE0D-4601-80CA-54590EA62FA5}" type="pres">
      <dgm:prSet presAssocID="{63C16DAE-16FD-4473-94FA-056161C161EC}" presName="FourConn_3-4" presStyleLbl="fgAccFollowNode1" presStyleIdx="2" presStyleCnt="3">
        <dgm:presLayoutVars>
          <dgm:bulletEnabled val="1"/>
        </dgm:presLayoutVars>
      </dgm:prSet>
      <dgm:spPr/>
    </dgm:pt>
    <dgm:pt modelId="{3AF0886D-6BA3-473F-9135-688234099F3B}" type="pres">
      <dgm:prSet presAssocID="{63C16DAE-16FD-4473-94FA-056161C161EC}" presName="FourNodes_1_text" presStyleLbl="node1" presStyleIdx="3" presStyleCnt="4">
        <dgm:presLayoutVars>
          <dgm:bulletEnabled val="1"/>
        </dgm:presLayoutVars>
      </dgm:prSet>
      <dgm:spPr/>
    </dgm:pt>
    <dgm:pt modelId="{CE1F8E6A-BE07-4577-A61F-A06B699FC645}" type="pres">
      <dgm:prSet presAssocID="{63C16DAE-16FD-4473-94FA-056161C161EC}" presName="FourNodes_2_text" presStyleLbl="node1" presStyleIdx="3" presStyleCnt="4">
        <dgm:presLayoutVars>
          <dgm:bulletEnabled val="1"/>
        </dgm:presLayoutVars>
      </dgm:prSet>
      <dgm:spPr/>
    </dgm:pt>
    <dgm:pt modelId="{B87631E0-FD24-43FE-8D00-2EE6E12B1081}" type="pres">
      <dgm:prSet presAssocID="{63C16DAE-16FD-4473-94FA-056161C161EC}" presName="FourNodes_3_text" presStyleLbl="node1" presStyleIdx="3" presStyleCnt="4">
        <dgm:presLayoutVars>
          <dgm:bulletEnabled val="1"/>
        </dgm:presLayoutVars>
      </dgm:prSet>
      <dgm:spPr/>
    </dgm:pt>
    <dgm:pt modelId="{022AA0F9-392E-40C7-A1C9-65EC7C012DF2}" type="pres">
      <dgm:prSet presAssocID="{63C16DAE-16FD-4473-94FA-056161C161EC}" presName="FourNodes_4_text" presStyleLbl="node1" presStyleIdx="3" presStyleCnt="4">
        <dgm:presLayoutVars>
          <dgm:bulletEnabled val="1"/>
        </dgm:presLayoutVars>
      </dgm:prSet>
      <dgm:spPr/>
    </dgm:pt>
  </dgm:ptLst>
  <dgm:cxnLst>
    <dgm:cxn modelId="{790A4106-A768-486C-8DDE-2E7DFF31476F}" type="presOf" srcId="{D3C5F2F8-380F-4F85-A12B-5502C5B69500}" destId="{EF3D1ED2-FB62-4FBE-B7BF-0A8883894621}" srcOrd="0" destOrd="0" presId="urn:microsoft.com/office/officeart/2005/8/layout/vProcess5"/>
    <dgm:cxn modelId="{567F9513-D3A3-4024-AE02-3BCB3C1BB709}" srcId="{63C16DAE-16FD-4473-94FA-056161C161EC}" destId="{D3C5F2F8-380F-4F85-A12B-5502C5B69500}" srcOrd="1" destOrd="0" parTransId="{2D652557-709B-4599-BE77-13EC7593F33C}" sibTransId="{6BA8D9ED-4BEA-4753-86A3-AFCF8B08A5A7}"/>
    <dgm:cxn modelId="{EF17EC28-2A22-4576-8AFD-7077163C0CAF}" type="presOf" srcId="{9D6CE718-C0E8-474B-9BE2-DBCA2B189B81}" destId="{2A8C184D-908D-4AAC-B593-DEEF45758879}" srcOrd="0" destOrd="0" presId="urn:microsoft.com/office/officeart/2005/8/layout/vProcess5"/>
    <dgm:cxn modelId="{79BD1448-B2A1-4AC9-ABE3-A5E9ECD05BDC}" type="presOf" srcId="{10860B03-54D7-4733-9EB8-53561201AF76}" destId="{FEBD9AEA-158E-4B11-9150-6415E4D4CDCC}" srcOrd="0" destOrd="0" presId="urn:microsoft.com/office/officeart/2005/8/layout/vProcess5"/>
    <dgm:cxn modelId="{1166CD4E-BCDA-4626-83FA-D9201E1218DC}" type="presOf" srcId="{9D6CE718-C0E8-474B-9BE2-DBCA2B189B81}" destId="{B87631E0-FD24-43FE-8D00-2EE6E12B1081}" srcOrd="1" destOrd="0" presId="urn:microsoft.com/office/officeart/2005/8/layout/vProcess5"/>
    <dgm:cxn modelId="{E25DD659-6AA7-437A-AF11-CD61F088E2F6}" type="presOf" srcId="{6BA8D9ED-4BEA-4753-86A3-AFCF8B08A5A7}" destId="{C0399529-436E-4260-8BAD-6E849C59875E}" srcOrd="0" destOrd="0" presId="urn:microsoft.com/office/officeart/2005/8/layout/vProcess5"/>
    <dgm:cxn modelId="{A3155D7D-9C75-4166-A9F8-A5E81CEE8C95}" type="presOf" srcId="{63C16DAE-16FD-4473-94FA-056161C161EC}" destId="{51EC6EA1-92B2-483B-BEA5-9BFD4790BEFC}" srcOrd="0" destOrd="0" presId="urn:microsoft.com/office/officeart/2005/8/layout/vProcess5"/>
    <dgm:cxn modelId="{1E43D28F-555C-48FE-9E77-26BF6ED03BFB}" srcId="{63C16DAE-16FD-4473-94FA-056161C161EC}" destId="{9D6CE718-C0E8-474B-9BE2-DBCA2B189B81}" srcOrd="2" destOrd="0" parTransId="{3F643446-4C1E-4749-8BAF-B5AA0237E61E}" sibTransId="{B5DEAB8D-F575-4789-8839-303516484976}"/>
    <dgm:cxn modelId="{D073F78F-5BB5-44DD-B470-666089FAB2E6}" type="presOf" srcId="{D3C5F2F8-380F-4F85-A12B-5502C5B69500}" destId="{CE1F8E6A-BE07-4577-A61F-A06B699FC645}" srcOrd="1" destOrd="0" presId="urn:microsoft.com/office/officeart/2005/8/layout/vProcess5"/>
    <dgm:cxn modelId="{648C1296-0EB2-4D3D-BB57-44F3F1BA45B2}" srcId="{63C16DAE-16FD-4473-94FA-056161C161EC}" destId="{FEC05A5A-70E6-4DA0-9562-3F833DA56D8E}" srcOrd="3" destOrd="0" parTransId="{713A9BCB-241E-4ACA-BEA3-F6E2A9E29E2D}" sibTransId="{2ED395F6-4C5D-4FEC-836B-EB3B65F49862}"/>
    <dgm:cxn modelId="{DF17E29B-A20B-4F03-B6A6-56234B6E5530}" type="presOf" srcId="{B5DEAB8D-F575-4789-8839-303516484976}" destId="{868D6FAC-FE0D-4601-80CA-54590EA62FA5}" srcOrd="0" destOrd="0" presId="urn:microsoft.com/office/officeart/2005/8/layout/vProcess5"/>
    <dgm:cxn modelId="{1F65EAA1-2F2D-43FE-BBBC-18C31AA11449}" type="presOf" srcId="{FEC05A5A-70E6-4DA0-9562-3F833DA56D8E}" destId="{022AA0F9-392E-40C7-A1C9-65EC7C012DF2}" srcOrd="1" destOrd="0" presId="urn:microsoft.com/office/officeart/2005/8/layout/vProcess5"/>
    <dgm:cxn modelId="{39F339D5-5E20-476D-AABB-13B7B8926DBD}" type="presOf" srcId="{6E9670C1-0A31-4A50-B7DF-C6D34FEB408B}" destId="{3AF0886D-6BA3-473F-9135-688234099F3B}" srcOrd="1" destOrd="0" presId="urn:microsoft.com/office/officeart/2005/8/layout/vProcess5"/>
    <dgm:cxn modelId="{47CBE3D5-E252-4410-8C2D-AD0B210A8EB1}" type="presOf" srcId="{FEC05A5A-70E6-4DA0-9562-3F833DA56D8E}" destId="{911568E3-9F5C-48CE-94DB-2BDC47986BE6}" srcOrd="0" destOrd="0" presId="urn:microsoft.com/office/officeart/2005/8/layout/vProcess5"/>
    <dgm:cxn modelId="{E99186D6-70B9-4BA2-85C9-4DFA8C185442}" type="presOf" srcId="{6E9670C1-0A31-4A50-B7DF-C6D34FEB408B}" destId="{4D306AB1-FE74-497E-9E95-56C00B059081}" srcOrd="0" destOrd="0" presId="urn:microsoft.com/office/officeart/2005/8/layout/vProcess5"/>
    <dgm:cxn modelId="{BD1865FE-E8D6-409E-9103-D47772364D5D}" srcId="{63C16DAE-16FD-4473-94FA-056161C161EC}" destId="{6E9670C1-0A31-4A50-B7DF-C6D34FEB408B}" srcOrd="0" destOrd="0" parTransId="{FE65FD23-C710-4CA1-AB53-2A205DA0AC78}" sibTransId="{10860B03-54D7-4733-9EB8-53561201AF76}"/>
    <dgm:cxn modelId="{E83FF5B2-22AF-431A-9F40-8EFC05B2769C}" type="presParOf" srcId="{51EC6EA1-92B2-483B-BEA5-9BFD4790BEFC}" destId="{423CE646-E68F-47F6-834B-748F6D322E63}" srcOrd="0" destOrd="0" presId="urn:microsoft.com/office/officeart/2005/8/layout/vProcess5"/>
    <dgm:cxn modelId="{3D359CBE-1E87-4DB2-B0A6-1055C2467929}" type="presParOf" srcId="{51EC6EA1-92B2-483B-BEA5-9BFD4790BEFC}" destId="{4D306AB1-FE74-497E-9E95-56C00B059081}" srcOrd="1" destOrd="0" presId="urn:microsoft.com/office/officeart/2005/8/layout/vProcess5"/>
    <dgm:cxn modelId="{8992CFEE-E42C-4452-8AF2-ED3F969DD782}" type="presParOf" srcId="{51EC6EA1-92B2-483B-BEA5-9BFD4790BEFC}" destId="{EF3D1ED2-FB62-4FBE-B7BF-0A8883894621}" srcOrd="2" destOrd="0" presId="urn:microsoft.com/office/officeart/2005/8/layout/vProcess5"/>
    <dgm:cxn modelId="{7F32603F-08D7-4F70-A46D-0E6C59C0FF50}" type="presParOf" srcId="{51EC6EA1-92B2-483B-BEA5-9BFD4790BEFC}" destId="{2A8C184D-908D-4AAC-B593-DEEF45758879}" srcOrd="3" destOrd="0" presId="urn:microsoft.com/office/officeart/2005/8/layout/vProcess5"/>
    <dgm:cxn modelId="{907ECE05-D8B3-4AFD-92CB-E0D1892D9EFD}" type="presParOf" srcId="{51EC6EA1-92B2-483B-BEA5-9BFD4790BEFC}" destId="{911568E3-9F5C-48CE-94DB-2BDC47986BE6}" srcOrd="4" destOrd="0" presId="urn:microsoft.com/office/officeart/2005/8/layout/vProcess5"/>
    <dgm:cxn modelId="{2DF2AD33-E494-4E9A-83A2-57CC693C6DC6}" type="presParOf" srcId="{51EC6EA1-92B2-483B-BEA5-9BFD4790BEFC}" destId="{FEBD9AEA-158E-4B11-9150-6415E4D4CDCC}" srcOrd="5" destOrd="0" presId="urn:microsoft.com/office/officeart/2005/8/layout/vProcess5"/>
    <dgm:cxn modelId="{30ECDD1A-4CB0-46F7-B2E5-FBEDC902D31C}" type="presParOf" srcId="{51EC6EA1-92B2-483B-BEA5-9BFD4790BEFC}" destId="{C0399529-436E-4260-8BAD-6E849C59875E}" srcOrd="6" destOrd="0" presId="urn:microsoft.com/office/officeart/2005/8/layout/vProcess5"/>
    <dgm:cxn modelId="{9D02F4EC-D497-43FF-8681-D8CAC45E568D}" type="presParOf" srcId="{51EC6EA1-92B2-483B-BEA5-9BFD4790BEFC}" destId="{868D6FAC-FE0D-4601-80CA-54590EA62FA5}" srcOrd="7" destOrd="0" presId="urn:microsoft.com/office/officeart/2005/8/layout/vProcess5"/>
    <dgm:cxn modelId="{7C831B88-F012-4110-B83A-B0E78C83B507}" type="presParOf" srcId="{51EC6EA1-92B2-483B-BEA5-9BFD4790BEFC}" destId="{3AF0886D-6BA3-473F-9135-688234099F3B}" srcOrd="8" destOrd="0" presId="urn:microsoft.com/office/officeart/2005/8/layout/vProcess5"/>
    <dgm:cxn modelId="{90747E31-3DFC-4AD7-9059-E2B9509D4B43}" type="presParOf" srcId="{51EC6EA1-92B2-483B-BEA5-9BFD4790BEFC}" destId="{CE1F8E6A-BE07-4577-A61F-A06B699FC645}" srcOrd="9" destOrd="0" presId="urn:microsoft.com/office/officeart/2005/8/layout/vProcess5"/>
    <dgm:cxn modelId="{F454D06F-64C8-4998-9836-65F10218EDEE}" type="presParOf" srcId="{51EC6EA1-92B2-483B-BEA5-9BFD4790BEFC}" destId="{B87631E0-FD24-43FE-8D00-2EE6E12B1081}" srcOrd="10" destOrd="0" presId="urn:microsoft.com/office/officeart/2005/8/layout/vProcess5"/>
    <dgm:cxn modelId="{342FF161-345B-43B5-859F-51A9292B2218}" type="presParOf" srcId="{51EC6EA1-92B2-483B-BEA5-9BFD4790BEFC}" destId="{022AA0F9-392E-40C7-A1C9-65EC7C012DF2}" srcOrd="11"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E580E2-0254-4EE6-BA21-3FE96F1217C7}"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81F9D11E-104D-4B3D-B0E9-BEA79E4E66BB}">
      <dgm:prSet phldrT="[Text]"/>
      <dgm:spPr/>
      <dgm:t>
        <a:bodyPr/>
        <a:lstStyle/>
        <a:p>
          <a:r>
            <a:rPr lang="en-US" dirty="0"/>
            <a:t>I</a:t>
          </a:r>
          <a:r>
            <a:rPr lang="sk-SK" dirty="0"/>
            <a:t>ndependent </a:t>
          </a:r>
          <a:endParaRPr lang="en-US" dirty="0"/>
        </a:p>
      </dgm:t>
    </dgm:pt>
    <dgm:pt modelId="{0E26AC09-7D7C-4C5E-8F6C-3AD83A2D7F6A}" type="parTrans" cxnId="{BC8D0745-DD64-48B3-87E3-E06C581992B3}">
      <dgm:prSet/>
      <dgm:spPr/>
      <dgm:t>
        <a:bodyPr/>
        <a:lstStyle/>
        <a:p>
          <a:endParaRPr lang="en-US"/>
        </a:p>
      </dgm:t>
    </dgm:pt>
    <dgm:pt modelId="{4591A4FD-E011-4C8E-8A44-0917A56AEA22}" type="sibTrans" cxnId="{BC8D0745-DD64-48B3-87E3-E06C581992B3}">
      <dgm:prSet/>
      <dgm:spPr/>
      <dgm:t>
        <a:bodyPr/>
        <a:lstStyle/>
        <a:p>
          <a:endParaRPr lang="en-US"/>
        </a:p>
      </dgm:t>
    </dgm:pt>
    <dgm:pt modelId="{17C8BF8C-778C-4439-9119-4E82F2B39491}">
      <dgm:prSet phldrT="[Text]"/>
      <dgm:spPr/>
      <dgm:t>
        <a:bodyPr/>
        <a:lstStyle/>
        <a:p>
          <a:r>
            <a:rPr lang="en-ID" dirty="0"/>
            <a:t>Environmental performance </a:t>
          </a:r>
          <a:r>
            <a:rPr lang="en-ID" dirty="0">
              <a:sym typeface="Wingdings" panose="05000000000000000000" pitchFamily="2" charset="2"/>
            </a:rPr>
            <a:t> PROPER</a:t>
          </a:r>
          <a:r>
            <a:rPr lang="sk-SK" dirty="0"/>
            <a:t> </a:t>
          </a:r>
          <a:endParaRPr lang="en-US" dirty="0"/>
        </a:p>
      </dgm:t>
    </dgm:pt>
    <dgm:pt modelId="{5C18AC28-00D9-48FA-A2B8-A89CF89E2770}" type="parTrans" cxnId="{9B47E881-58B7-4304-A1BE-5EAEDF1D5AA4}">
      <dgm:prSet/>
      <dgm:spPr/>
      <dgm:t>
        <a:bodyPr/>
        <a:lstStyle/>
        <a:p>
          <a:endParaRPr lang="en-US"/>
        </a:p>
      </dgm:t>
    </dgm:pt>
    <dgm:pt modelId="{3376E88A-A347-4C28-8BE5-FD3A2B8C1206}" type="sibTrans" cxnId="{9B47E881-58B7-4304-A1BE-5EAEDF1D5AA4}">
      <dgm:prSet/>
      <dgm:spPr/>
      <dgm:t>
        <a:bodyPr/>
        <a:lstStyle/>
        <a:p>
          <a:endParaRPr lang="en-US"/>
        </a:p>
      </dgm:t>
    </dgm:pt>
    <dgm:pt modelId="{7B023808-AF57-4603-8C12-32F441C33B1A}">
      <dgm:prSet phldrT="[Text]"/>
      <dgm:spPr/>
      <dgm:t>
        <a:bodyPr/>
        <a:lstStyle/>
        <a:p>
          <a:r>
            <a:rPr lang="en-ID" dirty="0"/>
            <a:t>Environmental costs </a:t>
          </a:r>
          <a:r>
            <a:rPr lang="en-ID" dirty="0">
              <a:sym typeface="Wingdings" panose="05000000000000000000" pitchFamily="2" charset="2"/>
            </a:rPr>
            <a:t> </a:t>
          </a:r>
          <a:r>
            <a:rPr lang="en-ID" dirty="0"/>
            <a:t>Environmental Cost Ratio</a:t>
          </a:r>
          <a:endParaRPr lang="en-US" dirty="0"/>
        </a:p>
      </dgm:t>
    </dgm:pt>
    <dgm:pt modelId="{FE565FA3-07B0-4356-BF63-6EF930705332}" type="parTrans" cxnId="{91C9C5F7-D81B-4BEF-982F-E448F080537E}">
      <dgm:prSet/>
      <dgm:spPr/>
      <dgm:t>
        <a:bodyPr/>
        <a:lstStyle/>
        <a:p>
          <a:endParaRPr lang="en-US"/>
        </a:p>
      </dgm:t>
    </dgm:pt>
    <dgm:pt modelId="{73A5E616-8560-4A5A-A46B-AED3E0A088AB}" type="sibTrans" cxnId="{91C9C5F7-D81B-4BEF-982F-E448F080537E}">
      <dgm:prSet/>
      <dgm:spPr/>
      <dgm:t>
        <a:bodyPr/>
        <a:lstStyle/>
        <a:p>
          <a:endParaRPr lang="en-US"/>
        </a:p>
      </dgm:t>
    </dgm:pt>
    <dgm:pt modelId="{31594610-5A70-4C86-B264-880636002B3C}">
      <dgm:prSet phldrT="[Text]"/>
      <dgm:spPr/>
      <dgm:t>
        <a:bodyPr/>
        <a:lstStyle/>
        <a:p>
          <a:r>
            <a:rPr lang="en-US" dirty="0"/>
            <a:t>D</a:t>
          </a:r>
          <a:r>
            <a:rPr lang="sk-SK" dirty="0"/>
            <a:t>ependent </a:t>
          </a:r>
          <a:endParaRPr lang="en-US" dirty="0"/>
        </a:p>
      </dgm:t>
    </dgm:pt>
    <dgm:pt modelId="{A3106467-5C5D-40A4-8B27-CBEA4DD25DDF}" type="parTrans" cxnId="{3F80185E-4E50-4D27-8330-29FC30B9E951}">
      <dgm:prSet/>
      <dgm:spPr/>
      <dgm:t>
        <a:bodyPr/>
        <a:lstStyle/>
        <a:p>
          <a:endParaRPr lang="en-US"/>
        </a:p>
      </dgm:t>
    </dgm:pt>
    <dgm:pt modelId="{503700B5-977E-48A8-84CC-E8B08BDBF940}" type="sibTrans" cxnId="{3F80185E-4E50-4D27-8330-29FC30B9E951}">
      <dgm:prSet/>
      <dgm:spPr/>
      <dgm:t>
        <a:bodyPr/>
        <a:lstStyle/>
        <a:p>
          <a:endParaRPr lang="en-US"/>
        </a:p>
      </dgm:t>
    </dgm:pt>
    <dgm:pt modelId="{431DDDDD-1D90-439C-BBFF-22FFC14C21C8}">
      <dgm:prSet phldrT="[Text]"/>
      <dgm:spPr/>
      <dgm:t>
        <a:bodyPr/>
        <a:lstStyle/>
        <a:p>
          <a:r>
            <a:rPr lang="en-ID" dirty="0"/>
            <a:t>Firm value </a:t>
          </a:r>
          <a:r>
            <a:rPr lang="en-ID" dirty="0">
              <a:sym typeface="Wingdings" panose="05000000000000000000" pitchFamily="2" charset="2"/>
            </a:rPr>
            <a:t> </a:t>
          </a:r>
          <a:r>
            <a:rPr lang="en-ID" dirty="0" err="1"/>
            <a:t>Tobins</a:t>
          </a:r>
          <a:r>
            <a:rPr lang="en-ID" dirty="0"/>
            <a:t> Q</a:t>
          </a:r>
          <a:endParaRPr lang="en-US" dirty="0"/>
        </a:p>
      </dgm:t>
    </dgm:pt>
    <dgm:pt modelId="{75A61CB3-B444-4F08-978F-CC88F3B3D31A}" type="parTrans" cxnId="{9AAE8AFF-6E6D-446D-A572-8EE79D3C4FB6}">
      <dgm:prSet/>
      <dgm:spPr/>
      <dgm:t>
        <a:bodyPr/>
        <a:lstStyle/>
        <a:p>
          <a:endParaRPr lang="en-US"/>
        </a:p>
      </dgm:t>
    </dgm:pt>
    <dgm:pt modelId="{95E613F1-464E-4DEB-90AC-4F1935D27158}" type="sibTrans" cxnId="{9AAE8AFF-6E6D-446D-A572-8EE79D3C4FB6}">
      <dgm:prSet/>
      <dgm:spPr/>
      <dgm:t>
        <a:bodyPr/>
        <a:lstStyle/>
        <a:p>
          <a:endParaRPr lang="en-US"/>
        </a:p>
      </dgm:t>
    </dgm:pt>
    <dgm:pt modelId="{3201C422-5B4B-486C-8E02-82796A583CC6}">
      <dgm:prSet phldrT="[Text]"/>
      <dgm:spPr/>
      <dgm:t>
        <a:bodyPr/>
        <a:lstStyle/>
        <a:p>
          <a:r>
            <a:rPr lang="en-US" dirty="0"/>
            <a:t>Moderating</a:t>
          </a:r>
        </a:p>
      </dgm:t>
    </dgm:pt>
    <dgm:pt modelId="{63F6C708-5D10-4240-89FA-46D063D0C72F}" type="parTrans" cxnId="{F5062443-E716-4E68-A478-835DE396376D}">
      <dgm:prSet/>
      <dgm:spPr/>
      <dgm:t>
        <a:bodyPr/>
        <a:lstStyle/>
        <a:p>
          <a:endParaRPr lang="en-US"/>
        </a:p>
      </dgm:t>
    </dgm:pt>
    <dgm:pt modelId="{8B9FEAA6-3FAD-452F-8D29-9CDD2FA1FF54}" type="sibTrans" cxnId="{F5062443-E716-4E68-A478-835DE396376D}">
      <dgm:prSet/>
      <dgm:spPr/>
      <dgm:t>
        <a:bodyPr/>
        <a:lstStyle/>
        <a:p>
          <a:endParaRPr lang="en-US"/>
        </a:p>
      </dgm:t>
    </dgm:pt>
    <dgm:pt modelId="{934058E1-1000-4600-BF96-AA6FCBFD8FF6}">
      <dgm:prSet phldrT="[Text]"/>
      <dgm:spPr/>
      <dgm:t>
        <a:bodyPr/>
        <a:lstStyle/>
        <a:p>
          <a:r>
            <a:rPr lang="en-ID" dirty="0"/>
            <a:t>Environmental disclosure </a:t>
          </a:r>
          <a:r>
            <a:rPr lang="en-ID" dirty="0">
              <a:sym typeface="Wingdings" panose="05000000000000000000" pitchFamily="2" charset="2"/>
            </a:rPr>
            <a:t> </a:t>
          </a:r>
          <a:r>
            <a:rPr lang="en-ID" dirty="0"/>
            <a:t>Global Reporting Initiative (GRI) G4 </a:t>
          </a:r>
          <a:endParaRPr lang="en-US" dirty="0"/>
        </a:p>
      </dgm:t>
    </dgm:pt>
    <dgm:pt modelId="{F45F6000-2F9F-4553-A4BC-3014FE5FF289}" type="parTrans" cxnId="{1A523856-B5F4-4ED6-AD0F-193C488F348F}">
      <dgm:prSet/>
      <dgm:spPr/>
      <dgm:t>
        <a:bodyPr/>
        <a:lstStyle/>
        <a:p>
          <a:endParaRPr lang="en-US"/>
        </a:p>
      </dgm:t>
    </dgm:pt>
    <dgm:pt modelId="{4FBABCEB-A850-49A7-8F0C-AC235477D42C}" type="sibTrans" cxnId="{1A523856-B5F4-4ED6-AD0F-193C488F348F}">
      <dgm:prSet/>
      <dgm:spPr/>
      <dgm:t>
        <a:bodyPr/>
        <a:lstStyle/>
        <a:p>
          <a:endParaRPr lang="en-US"/>
        </a:p>
      </dgm:t>
    </dgm:pt>
    <dgm:pt modelId="{98BD23F4-7D7B-4637-8BDA-2462DC0A3E19}" type="pres">
      <dgm:prSet presAssocID="{F4E580E2-0254-4EE6-BA21-3FE96F1217C7}" presName="Name0" presStyleCnt="0">
        <dgm:presLayoutVars>
          <dgm:dir/>
          <dgm:animLvl val="lvl"/>
          <dgm:resizeHandles val="exact"/>
        </dgm:presLayoutVars>
      </dgm:prSet>
      <dgm:spPr/>
    </dgm:pt>
    <dgm:pt modelId="{08E379CA-A932-46E9-A090-D40E3C1FC6B1}" type="pres">
      <dgm:prSet presAssocID="{81F9D11E-104D-4B3D-B0E9-BEA79E4E66BB}" presName="linNode" presStyleCnt="0"/>
      <dgm:spPr/>
    </dgm:pt>
    <dgm:pt modelId="{8DE97134-74A0-43AA-ABD6-80C5F40B4DE0}" type="pres">
      <dgm:prSet presAssocID="{81F9D11E-104D-4B3D-B0E9-BEA79E4E66BB}" presName="parentText" presStyleLbl="node1" presStyleIdx="0" presStyleCnt="3">
        <dgm:presLayoutVars>
          <dgm:chMax val="1"/>
          <dgm:bulletEnabled val="1"/>
        </dgm:presLayoutVars>
      </dgm:prSet>
      <dgm:spPr/>
    </dgm:pt>
    <dgm:pt modelId="{E27B5565-C476-46CB-BBBA-E6E17366E25B}" type="pres">
      <dgm:prSet presAssocID="{81F9D11E-104D-4B3D-B0E9-BEA79E4E66BB}" presName="descendantText" presStyleLbl="alignAccFollowNode1" presStyleIdx="0" presStyleCnt="3">
        <dgm:presLayoutVars>
          <dgm:bulletEnabled val="1"/>
        </dgm:presLayoutVars>
      </dgm:prSet>
      <dgm:spPr/>
    </dgm:pt>
    <dgm:pt modelId="{2C1564BF-7C17-4E3E-8781-FF09CD3DCF90}" type="pres">
      <dgm:prSet presAssocID="{4591A4FD-E011-4C8E-8A44-0917A56AEA22}" presName="sp" presStyleCnt="0"/>
      <dgm:spPr/>
    </dgm:pt>
    <dgm:pt modelId="{1D8F305E-A1A9-4935-A5DA-761C73E135CC}" type="pres">
      <dgm:prSet presAssocID="{31594610-5A70-4C86-B264-880636002B3C}" presName="linNode" presStyleCnt="0"/>
      <dgm:spPr/>
    </dgm:pt>
    <dgm:pt modelId="{54FF84D2-7A03-45E5-BE53-F7C3EF2DF705}" type="pres">
      <dgm:prSet presAssocID="{31594610-5A70-4C86-B264-880636002B3C}" presName="parentText" presStyleLbl="node1" presStyleIdx="1" presStyleCnt="3">
        <dgm:presLayoutVars>
          <dgm:chMax val="1"/>
          <dgm:bulletEnabled val="1"/>
        </dgm:presLayoutVars>
      </dgm:prSet>
      <dgm:spPr/>
    </dgm:pt>
    <dgm:pt modelId="{3FD6E6A9-093D-4910-B7ED-4EFCEE364BCF}" type="pres">
      <dgm:prSet presAssocID="{31594610-5A70-4C86-B264-880636002B3C}" presName="descendantText" presStyleLbl="alignAccFollowNode1" presStyleIdx="1" presStyleCnt="3">
        <dgm:presLayoutVars>
          <dgm:bulletEnabled val="1"/>
        </dgm:presLayoutVars>
      </dgm:prSet>
      <dgm:spPr/>
    </dgm:pt>
    <dgm:pt modelId="{C042815E-A218-4BE7-B3FF-63664ACEE836}" type="pres">
      <dgm:prSet presAssocID="{503700B5-977E-48A8-84CC-E8B08BDBF940}" presName="sp" presStyleCnt="0"/>
      <dgm:spPr/>
    </dgm:pt>
    <dgm:pt modelId="{33A4BA16-1BB8-4348-B91E-1CC392946305}" type="pres">
      <dgm:prSet presAssocID="{3201C422-5B4B-486C-8E02-82796A583CC6}" presName="linNode" presStyleCnt="0"/>
      <dgm:spPr/>
    </dgm:pt>
    <dgm:pt modelId="{B2FB090E-A649-437D-B794-27E204E43AEB}" type="pres">
      <dgm:prSet presAssocID="{3201C422-5B4B-486C-8E02-82796A583CC6}" presName="parentText" presStyleLbl="node1" presStyleIdx="2" presStyleCnt="3">
        <dgm:presLayoutVars>
          <dgm:chMax val="1"/>
          <dgm:bulletEnabled val="1"/>
        </dgm:presLayoutVars>
      </dgm:prSet>
      <dgm:spPr/>
    </dgm:pt>
    <dgm:pt modelId="{42B17EC4-FD32-4514-AD94-1C312D98D5C7}" type="pres">
      <dgm:prSet presAssocID="{3201C422-5B4B-486C-8E02-82796A583CC6}" presName="descendantText" presStyleLbl="alignAccFollowNode1" presStyleIdx="2" presStyleCnt="3">
        <dgm:presLayoutVars>
          <dgm:bulletEnabled val="1"/>
        </dgm:presLayoutVars>
      </dgm:prSet>
      <dgm:spPr/>
    </dgm:pt>
  </dgm:ptLst>
  <dgm:cxnLst>
    <dgm:cxn modelId="{1C37E717-FCA5-4F84-B79D-A05DA6E68D48}" type="presOf" srcId="{431DDDDD-1D90-439C-BBFF-22FFC14C21C8}" destId="{3FD6E6A9-093D-4910-B7ED-4EFCEE364BCF}" srcOrd="0" destOrd="0" presId="urn:microsoft.com/office/officeart/2005/8/layout/vList5"/>
    <dgm:cxn modelId="{3F80185E-4E50-4D27-8330-29FC30B9E951}" srcId="{F4E580E2-0254-4EE6-BA21-3FE96F1217C7}" destId="{31594610-5A70-4C86-B264-880636002B3C}" srcOrd="1" destOrd="0" parTransId="{A3106467-5C5D-40A4-8B27-CBEA4DD25DDF}" sibTransId="{503700B5-977E-48A8-84CC-E8B08BDBF940}"/>
    <dgm:cxn modelId="{F5062443-E716-4E68-A478-835DE396376D}" srcId="{F4E580E2-0254-4EE6-BA21-3FE96F1217C7}" destId="{3201C422-5B4B-486C-8E02-82796A583CC6}" srcOrd="2" destOrd="0" parTransId="{63F6C708-5D10-4240-89FA-46D063D0C72F}" sibTransId="{8B9FEAA6-3FAD-452F-8D29-9CDD2FA1FF54}"/>
    <dgm:cxn modelId="{BC8D0745-DD64-48B3-87E3-E06C581992B3}" srcId="{F4E580E2-0254-4EE6-BA21-3FE96F1217C7}" destId="{81F9D11E-104D-4B3D-B0E9-BEA79E4E66BB}" srcOrd="0" destOrd="0" parTransId="{0E26AC09-7D7C-4C5E-8F6C-3AD83A2D7F6A}" sibTransId="{4591A4FD-E011-4C8E-8A44-0917A56AEA22}"/>
    <dgm:cxn modelId="{D256E146-A5E9-458B-A07D-620935C2A856}" type="presOf" srcId="{F4E580E2-0254-4EE6-BA21-3FE96F1217C7}" destId="{98BD23F4-7D7B-4637-8BDA-2462DC0A3E19}" srcOrd="0" destOrd="0" presId="urn:microsoft.com/office/officeart/2005/8/layout/vList5"/>
    <dgm:cxn modelId="{1A523856-B5F4-4ED6-AD0F-193C488F348F}" srcId="{3201C422-5B4B-486C-8E02-82796A583CC6}" destId="{934058E1-1000-4600-BF96-AA6FCBFD8FF6}" srcOrd="0" destOrd="0" parTransId="{F45F6000-2F9F-4553-A4BC-3014FE5FF289}" sibTransId="{4FBABCEB-A850-49A7-8F0C-AC235477D42C}"/>
    <dgm:cxn modelId="{9B47E881-58B7-4304-A1BE-5EAEDF1D5AA4}" srcId="{81F9D11E-104D-4B3D-B0E9-BEA79E4E66BB}" destId="{17C8BF8C-778C-4439-9119-4E82F2B39491}" srcOrd="0" destOrd="0" parTransId="{5C18AC28-00D9-48FA-A2B8-A89CF89E2770}" sibTransId="{3376E88A-A347-4C28-8BE5-FD3A2B8C1206}"/>
    <dgm:cxn modelId="{A1B04987-0CC3-4A3F-AE98-8DF4CE39189A}" type="presOf" srcId="{7B023808-AF57-4603-8C12-32F441C33B1A}" destId="{E27B5565-C476-46CB-BBBA-E6E17366E25B}" srcOrd="0" destOrd="1" presId="urn:microsoft.com/office/officeart/2005/8/layout/vList5"/>
    <dgm:cxn modelId="{9797F98C-6E62-4336-A4C9-7A7A47491020}" type="presOf" srcId="{934058E1-1000-4600-BF96-AA6FCBFD8FF6}" destId="{42B17EC4-FD32-4514-AD94-1C312D98D5C7}" srcOrd="0" destOrd="0" presId="urn:microsoft.com/office/officeart/2005/8/layout/vList5"/>
    <dgm:cxn modelId="{2AD15CA8-2798-4847-85A2-95E7177175EA}" type="presOf" srcId="{3201C422-5B4B-486C-8E02-82796A583CC6}" destId="{B2FB090E-A649-437D-B794-27E204E43AEB}" srcOrd="0" destOrd="0" presId="urn:microsoft.com/office/officeart/2005/8/layout/vList5"/>
    <dgm:cxn modelId="{E617F2AC-D689-4D4D-9EAF-98AD8E2C00A0}" type="presOf" srcId="{17C8BF8C-778C-4439-9119-4E82F2B39491}" destId="{E27B5565-C476-46CB-BBBA-E6E17366E25B}" srcOrd="0" destOrd="0" presId="urn:microsoft.com/office/officeart/2005/8/layout/vList5"/>
    <dgm:cxn modelId="{274710C0-A42F-490D-9221-D1A0EAC1EEBE}" type="presOf" srcId="{31594610-5A70-4C86-B264-880636002B3C}" destId="{54FF84D2-7A03-45E5-BE53-F7C3EF2DF705}" srcOrd="0" destOrd="0" presId="urn:microsoft.com/office/officeart/2005/8/layout/vList5"/>
    <dgm:cxn modelId="{A797C4C5-5BA9-48CD-8720-04D639DCAB5C}" type="presOf" srcId="{81F9D11E-104D-4B3D-B0E9-BEA79E4E66BB}" destId="{8DE97134-74A0-43AA-ABD6-80C5F40B4DE0}" srcOrd="0" destOrd="0" presId="urn:microsoft.com/office/officeart/2005/8/layout/vList5"/>
    <dgm:cxn modelId="{91C9C5F7-D81B-4BEF-982F-E448F080537E}" srcId="{81F9D11E-104D-4B3D-B0E9-BEA79E4E66BB}" destId="{7B023808-AF57-4603-8C12-32F441C33B1A}" srcOrd="1" destOrd="0" parTransId="{FE565FA3-07B0-4356-BF63-6EF930705332}" sibTransId="{73A5E616-8560-4A5A-A46B-AED3E0A088AB}"/>
    <dgm:cxn modelId="{9AAE8AFF-6E6D-446D-A572-8EE79D3C4FB6}" srcId="{31594610-5A70-4C86-B264-880636002B3C}" destId="{431DDDDD-1D90-439C-BBFF-22FFC14C21C8}" srcOrd="0" destOrd="0" parTransId="{75A61CB3-B444-4F08-978F-CC88F3B3D31A}" sibTransId="{95E613F1-464E-4DEB-90AC-4F1935D27158}"/>
    <dgm:cxn modelId="{835507EC-BB63-42E4-B67E-CDFA8A160147}" type="presParOf" srcId="{98BD23F4-7D7B-4637-8BDA-2462DC0A3E19}" destId="{08E379CA-A932-46E9-A090-D40E3C1FC6B1}" srcOrd="0" destOrd="0" presId="urn:microsoft.com/office/officeart/2005/8/layout/vList5"/>
    <dgm:cxn modelId="{8B59C7A0-BA90-441B-8734-21757494EFA4}" type="presParOf" srcId="{08E379CA-A932-46E9-A090-D40E3C1FC6B1}" destId="{8DE97134-74A0-43AA-ABD6-80C5F40B4DE0}" srcOrd="0" destOrd="0" presId="urn:microsoft.com/office/officeart/2005/8/layout/vList5"/>
    <dgm:cxn modelId="{82A0DDB2-AB45-4383-9757-16D073299A98}" type="presParOf" srcId="{08E379CA-A932-46E9-A090-D40E3C1FC6B1}" destId="{E27B5565-C476-46CB-BBBA-E6E17366E25B}" srcOrd="1" destOrd="0" presId="urn:microsoft.com/office/officeart/2005/8/layout/vList5"/>
    <dgm:cxn modelId="{0305F39C-2B44-4152-ACCB-E52C2FEDDEC9}" type="presParOf" srcId="{98BD23F4-7D7B-4637-8BDA-2462DC0A3E19}" destId="{2C1564BF-7C17-4E3E-8781-FF09CD3DCF90}" srcOrd="1" destOrd="0" presId="urn:microsoft.com/office/officeart/2005/8/layout/vList5"/>
    <dgm:cxn modelId="{BFF1350B-D63B-4C86-9AEF-3C1983538F40}" type="presParOf" srcId="{98BD23F4-7D7B-4637-8BDA-2462DC0A3E19}" destId="{1D8F305E-A1A9-4935-A5DA-761C73E135CC}" srcOrd="2" destOrd="0" presId="urn:microsoft.com/office/officeart/2005/8/layout/vList5"/>
    <dgm:cxn modelId="{39258A74-1CB3-4E24-A0DD-E521A6310FF0}" type="presParOf" srcId="{1D8F305E-A1A9-4935-A5DA-761C73E135CC}" destId="{54FF84D2-7A03-45E5-BE53-F7C3EF2DF705}" srcOrd="0" destOrd="0" presId="urn:microsoft.com/office/officeart/2005/8/layout/vList5"/>
    <dgm:cxn modelId="{683377AE-AE4E-4ED4-B79D-6ECA5DCEEF2A}" type="presParOf" srcId="{1D8F305E-A1A9-4935-A5DA-761C73E135CC}" destId="{3FD6E6A9-093D-4910-B7ED-4EFCEE364BCF}" srcOrd="1" destOrd="0" presId="urn:microsoft.com/office/officeart/2005/8/layout/vList5"/>
    <dgm:cxn modelId="{60D2A67B-3965-4C80-A590-F05B8736D9E7}" type="presParOf" srcId="{98BD23F4-7D7B-4637-8BDA-2462DC0A3E19}" destId="{C042815E-A218-4BE7-B3FF-63664ACEE836}" srcOrd="3" destOrd="0" presId="urn:microsoft.com/office/officeart/2005/8/layout/vList5"/>
    <dgm:cxn modelId="{EF2EEA60-FF73-44C6-9FFC-C419F37E714C}" type="presParOf" srcId="{98BD23F4-7D7B-4637-8BDA-2462DC0A3E19}" destId="{33A4BA16-1BB8-4348-B91E-1CC392946305}" srcOrd="4" destOrd="0" presId="urn:microsoft.com/office/officeart/2005/8/layout/vList5"/>
    <dgm:cxn modelId="{C44E4AAA-3CFD-4CA6-8627-B4E422AD54F7}" type="presParOf" srcId="{33A4BA16-1BB8-4348-B91E-1CC392946305}" destId="{B2FB090E-A649-437D-B794-27E204E43AEB}" srcOrd="0" destOrd="0" presId="urn:microsoft.com/office/officeart/2005/8/layout/vList5"/>
    <dgm:cxn modelId="{BA1D47BF-A70C-44C0-92CD-FDF26C30DCE1}" type="presParOf" srcId="{33A4BA16-1BB8-4348-B91E-1CC392946305}" destId="{42B17EC4-FD32-4514-AD94-1C312D98D5C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08FE3D-B6E8-4497-8139-FA12F5D75D58}" type="doc">
      <dgm:prSet loTypeId="urn:microsoft.com/office/officeart/2009/3/layout/StepUpProcess" loCatId="process" qsTypeId="urn:microsoft.com/office/officeart/2005/8/quickstyle/simple1" qsCatId="simple" csTypeId="urn:microsoft.com/office/officeart/2005/8/colors/accent2_2" csCatId="accent2" phldr="1"/>
      <dgm:spPr/>
      <dgm:t>
        <a:bodyPr/>
        <a:lstStyle/>
        <a:p>
          <a:endParaRPr lang="en-ID"/>
        </a:p>
      </dgm:t>
    </dgm:pt>
    <dgm:pt modelId="{811AD2B8-1B4F-4F08-94B1-BA68C2DE215D}">
      <dgm:prSet custT="1"/>
      <dgm:spPr/>
      <dgm:t>
        <a:bodyPr/>
        <a:lstStyle/>
        <a:p>
          <a:r>
            <a:rPr lang="en-ID" sz="1600" dirty="0"/>
            <a:t>The results of this study show that environmental performance and environmental costs have no effect on firm value, but environmental disclosure can strengthen the relationship between environmental performance and company value and strengthen the relationship between environmental costs and firm value. </a:t>
          </a:r>
        </a:p>
      </dgm:t>
    </dgm:pt>
    <dgm:pt modelId="{19F0027C-2C68-4F60-A468-BE46E6F80AAF}" type="parTrans" cxnId="{2D9B3E6F-39BC-4056-90FC-84C16366524A}">
      <dgm:prSet/>
      <dgm:spPr/>
      <dgm:t>
        <a:bodyPr/>
        <a:lstStyle/>
        <a:p>
          <a:endParaRPr lang="en-ID" sz="1600"/>
        </a:p>
      </dgm:t>
    </dgm:pt>
    <dgm:pt modelId="{5142FE98-4E7E-4E4E-A54D-F1E041FD75D8}" type="sibTrans" cxnId="{2D9B3E6F-39BC-4056-90FC-84C16366524A}">
      <dgm:prSet custT="1"/>
      <dgm:spPr/>
      <dgm:t>
        <a:bodyPr/>
        <a:lstStyle/>
        <a:p>
          <a:endParaRPr lang="en-ID" sz="1600"/>
        </a:p>
      </dgm:t>
    </dgm:pt>
    <dgm:pt modelId="{32FF1D86-E47F-41DA-A6E9-176B86473916}">
      <dgm:prSet custT="1"/>
      <dgm:spPr/>
      <dgm:t>
        <a:bodyPr/>
        <a:lstStyle/>
        <a:p>
          <a:r>
            <a:rPr lang="en-ID" sz="1600" dirty="0"/>
            <a:t>The environmental performance and environmental costs incurred by the company needs to be accompanied by adequate environmental disclosure so that the environmental performance and environmental costs can be known by investors and can be a good signal in investment decisions.</a:t>
          </a:r>
        </a:p>
      </dgm:t>
    </dgm:pt>
    <dgm:pt modelId="{8C53D6C9-7CDC-47DE-8F7C-FACCF8ED1D29}" type="parTrans" cxnId="{168AC7EE-DDED-4C7D-9903-AEBDCFA25C95}">
      <dgm:prSet/>
      <dgm:spPr/>
      <dgm:t>
        <a:bodyPr/>
        <a:lstStyle/>
        <a:p>
          <a:endParaRPr lang="en-ID" sz="1600"/>
        </a:p>
      </dgm:t>
    </dgm:pt>
    <dgm:pt modelId="{0318D569-407A-4DDC-A801-4441F5DE4D69}" type="sibTrans" cxnId="{168AC7EE-DDED-4C7D-9903-AEBDCFA25C95}">
      <dgm:prSet/>
      <dgm:spPr/>
      <dgm:t>
        <a:bodyPr/>
        <a:lstStyle/>
        <a:p>
          <a:endParaRPr lang="en-ID" sz="1600"/>
        </a:p>
      </dgm:t>
    </dgm:pt>
    <dgm:pt modelId="{ABF5953D-7CE2-40CE-BEE8-DC7736F1DE17}" type="pres">
      <dgm:prSet presAssocID="{4108FE3D-B6E8-4497-8139-FA12F5D75D58}" presName="rootnode" presStyleCnt="0">
        <dgm:presLayoutVars>
          <dgm:chMax/>
          <dgm:chPref/>
          <dgm:dir/>
          <dgm:animLvl val="lvl"/>
        </dgm:presLayoutVars>
      </dgm:prSet>
      <dgm:spPr/>
    </dgm:pt>
    <dgm:pt modelId="{6F1B9839-585E-40BD-AD18-3129136C374F}" type="pres">
      <dgm:prSet presAssocID="{811AD2B8-1B4F-4F08-94B1-BA68C2DE215D}" presName="composite" presStyleCnt="0"/>
      <dgm:spPr/>
    </dgm:pt>
    <dgm:pt modelId="{A6600D31-515F-43DB-A488-43F881AB4A55}" type="pres">
      <dgm:prSet presAssocID="{811AD2B8-1B4F-4F08-94B1-BA68C2DE215D}" presName="LShape" presStyleLbl="alignNode1" presStyleIdx="0" presStyleCnt="3"/>
      <dgm:spPr/>
    </dgm:pt>
    <dgm:pt modelId="{642C7625-C508-43AD-AE42-BFD6BAC0769F}" type="pres">
      <dgm:prSet presAssocID="{811AD2B8-1B4F-4F08-94B1-BA68C2DE215D}" presName="ParentText" presStyleLbl="revTx" presStyleIdx="0" presStyleCnt="2">
        <dgm:presLayoutVars>
          <dgm:chMax val="0"/>
          <dgm:chPref val="0"/>
          <dgm:bulletEnabled val="1"/>
        </dgm:presLayoutVars>
      </dgm:prSet>
      <dgm:spPr/>
    </dgm:pt>
    <dgm:pt modelId="{581544C8-650C-4CA8-B530-E471A1DC7C0F}" type="pres">
      <dgm:prSet presAssocID="{811AD2B8-1B4F-4F08-94B1-BA68C2DE215D}" presName="Triangle" presStyleLbl="alignNode1" presStyleIdx="1" presStyleCnt="3"/>
      <dgm:spPr/>
    </dgm:pt>
    <dgm:pt modelId="{6A1D3CA5-AC19-407C-8B98-3379376D8B6D}" type="pres">
      <dgm:prSet presAssocID="{5142FE98-4E7E-4E4E-A54D-F1E041FD75D8}" presName="sibTrans" presStyleCnt="0"/>
      <dgm:spPr/>
    </dgm:pt>
    <dgm:pt modelId="{FCE3E99C-7AB3-4912-ACB4-AD8A4E342EFA}" type="pres">
      <dgm:prSet presAssocID="{5142FE98-4E7E-4E4E-A54D-F1E041FD75D8}" presName="space" presStyleCnt="0"/>
      <dgm:spPr/>
    </dgm:pt>
    <dgm:pt modelId="{F8666A72-CE59-46A0-BA04-7396E518C1B1}" type="pres">
      <dgm:prSet presAssocID="{32FF1D86-E47F-41DA-A6E9-176B86473916}" presName="composite" presStyleCnt="0"/>
      <dgm:spPr/>
    </dgm:pt>
    <dgm:pt modelId="{1093F5D4-07DC-4C9E-812E-9E89F9FE2B74}" type="pres">
      <dgm:prSet presAssocID="{32FF1D86-E47F-41DA-A6E9-176B86473916}" presName="LShape" presStyleLbl="alignNode1" presStyleIdx="2" presStyleCnt="3"/>
      <dgm:spPr/>
    </dgm:pt>
    <dgm:pt modelId="{A684766C-8815-431A-B2FE-8A6617CCA1DA}" type="pres">
      <dgm:prSet presAssocID="{32FF1D86-E47F-41DA-A6E9-176B86473916}" presName="ParentText" presStyleLbl="revTx" presStyleIdx="1" presStyleCnt="2">
        <dgm:presLayoutVars>
          <dgm:chMax val="0"/>
          <dgm:chPref val="0"/>
          <dgm:bulletEnabled val="1"/>
        </dgm:presLayoutVars>
      </dgm:prSet>
      <dgm:spPr/>
    </dgm:pt>
  </dgm:ptLst>
  <dgm:cxnLst>
    <dgm:cxn modelId="{7F055E15-CD15-4489-9325-54D9B89053E3}" type="presOf" srcId="{811AD2B8-1B4F-4F08-94B1-BA68C2DE215D}" destId="{642C7625-C508-43AD-AE42-BFD6BAC0769F}" srcOrd="0" destOrd="0" presId="urn:microsoft.com/office/officeart/2009/3/layout/StepUpProcess"/>
    <dgm:cxn modelId="{2D9B3E6F-39BC-4056-90FC-84C16366524A}" srcId="{4108FE3D-B6E8-4497-8139-FA12F5D75D58}" destId="{811AD2B8-1B4F-4F08-94B1-BA68C2DE215D}" srcOrd="0" destOrd="0" parTransId="{19F0027C-2C68-4F60-A468-BE46E6F80AAF}" sibTransId="{5142FE98-4E7E-4E4E-A54D-F1E041FD75D8}"/>
    <dgm:cxn modelId="{14464A80-81EB-411D-90B0-FDF917DD78F4}" type="presOf" srcId="{32FF1D86-E47F-41DA-A6E9-176B86473916}" destId="{A684766C-8815-431A-B2FE-8A6617CCA1DA}" srcOrd="0" destOrd="0" presId="urn:microsoft.com/office/officeart/2009/3/layout/StepUpProcess"/>
    <dgm:cxn modelId="{4F837FE5-D3F6-40B0-9EF1-5726E125D40B}" type="presOf" srcId="{4108FE3D-B6E8-4497-8139-FA12F5D75D58}" destId="{ABF5953D-7CE2-40CE-BEE8-DC7736F1DE17}" srcOrd="0" destOrd="0" presId="urn:microsoft.com/office/officeart/2009/3/layout/StepUpProcess"/>
    <dgm:cxn modelId="{168AC7EE-DDED-4C7D-9903-AEBDCFA25C95}" srcId="{4108FE3D-B6E8-4497-8139-FA12F5D75D58}" destId="{32FF1D86-E47F-41DA-A6E9-176B86473916}" srcOrd="1" destOrd="0" parTransId="{8C53D6C9-7CDC-47DE-8F7C-FACCF8ED1D29}" sibTransId="{0318D569-407A-4DDC-A801-4441F5DE4D69}"/>
    <dgm:cxn modelId="{31E752DB-B403-4E46-B686-8D18C3EDF026}" type="presParOf" srcId="{ABF5953D-7CE2-40CE-BEE8-DC7736F1DE17}" destId="{6F1B9839-585E-40BD-AD18-3129136C374F}" srcOrd="0" destOrd="0" presId="urn:microsoft.com/office/officeart/2009/3/layout/StepUpProcess"/>
    <dgm:cxn modelId="{F9C5079E-BF7C-45AB-8629-EE253055BBD4}" type="presParOf" srcId="{6F1B9839-585E-40BD-AD18-3129136C374F}" destId="{A6600D31-515F-43DB-A488-43F881AB4A55}" srcOrd="0" destOrd="0" presId="urn:microsoft.com/office/officeart/2009/3/layout/StepUpProcess"/>
    <dgm:cxn modelId="{DE8AC18D-C5F5-4D4D-8BB4-41093F8B1408}" type="presParOf" srcId="{6F1B9839-585E-40BD-AD18-3129136C374F}" destId="{642C7625-C508-43AD-AE42-BFD6BAC0769F}" srcOrd="1" destOrd="0" presId="urn:microsoft.com/office/officeart/2009/3/layout/StepUpProcess"/>
    <dgm:cxn modelId="{4C2D03F5-540A-42E1-8906-9A04CEF2B94D}" type="presParOf" srcId="{6F1B9839-585E-40BD-AD18-3129136C374F}" destId="{581544C8-650C-4CA8-B530-E471A1DC7C0F}" srcOrd="2" destOrd="0" presId="urn:microsoft.com/office/officeart/2009/3/layout/StepUpProcess"/>
    <dgm:cxn modelId="{139B4FDE-C34B-4CAC-8FBE-CF774D45F9D1}" type="presParOf" srcId="{ABF5953D-7CE2-40CE-BEE8-DC7736F1DE17}" destId="{6A1D3CA5-AC19-407C-8B98-3379376D8B6D}" srcOrd="1" destOrd="0" presId="urn:microsoft.com/office/officeart/2009/3/layout/StepUpProcess"/>
    <dgm:cxn modelId="{2653C507-C8F0-44F7-B67D-342B8A8368A4}" type="presParOf" srcId="{6A1D3CA5-AC19-407C-8B98-3379376D8B6D}" destId="{FCE3E99C-7AB3-4912-ACB4-AD8A4E342EFA}" srcOrd="0" destOrd="0" presId="urn:microsoft.com/office/officeart/2009/3/layout/StepUpProcess"/>
    <dgm:cxn modelId="{AEDE60DE-49AC-4CFD-A2F5-8154E97C5E18}" type="presParOf" srcId="{ABF5953D-7CE2-40CE-BEE8-DC7736F1DE17}" destId="{F8666A72-CE59-46A0-BA04-7396E518C1B1}" srcOrd="2" destOrd="0" presId="urn:microsoft.com/office/officeart/2009/3/layout/StepUpProcess"/>
    <dgm:cxn modelId="{A9C513C4-5103-4057-AD87-72750A67057B}" type="presParOf" srcId="{F8666A72-CE59-46A0-BA04-7396E518C1B1}" destId="{1093F5D4-07DC-4C9E-812E-9E89F9FE2B74}" srcOrd="0" destOrd="0" presId="urn:microsoft.com/office/officeart/2009/3/layout/StepUpProcess"/>
    <dgm:cxn modelId="{82D45DE1-52EF-48C5-96BE-43DA87BD085A}" type="presParOf" srcId="{F8666A72-CE59-46A0-BA04-7396E518C1B1}" destId="{A684766C-8815-431A-B2FE-8A6617CCA1D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85FD3-6C58-41BE-AD61-9ADDC13AC237}">
      <dsp:nvSpPr>
        <dsp:cNvPr id="0" name=""/>
        <dsp:cNvSpPr/>
      </dsp:nvSpPr>
      <dsp:spPr>
        <a:xfrm>
          <a:off x="0" y="0"/>
          <a:ext cx="4066440" cy="39037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dirty="0"/>
            <a:t>M</a:t>
          </a:r>
          <a:r>
            <a:rPr lang="sk-SK" sz="5400" kern="1200" dirty="0"/>
            <a:t>otivation </a:t>
          </a:r>
          <a:endParaRPr lang="en-US" sz="5400" kern="1200" dirty="0"/>
        </a:p>
      </dsp:txBody>
      <dsp:txXfrm>
        <a:off x="0" y="0"/>
        <a:ext cx="4066440" cy="1171135"/>
      </dsp:txXfrm>
    </dsp:sp>
    <dsp:sp modelId="{5728BA47-7435-4C2B-8308-32A5D09AFC98}">
      <dsp:nvSpPr>
        <dsp:cNvPr id="0" name=""/>
        <dsp:cNvSpPr/>
      </dsp:nvSpPr>
      <dsp:spPr>
        <a:xfrm>
          <a:off x="67014" y="1172278"/>
          <a:ext cx="3932410" cy="1177044"/>
        </a:xfrm>
        <a:prstGeom prst="roundRect">
          <a:avLst>
            <a:gd name="adj" fmla="val 10000"/>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a:t>
          </a:r>
          <a:r>
            <a:rPr lang="sk-SK" sz="1500" kern="1200" dirty="0"/>
            <a:t>xamine the effect </a:t>
          </a:r>
          <a:r>
            <a:rPr lang="en-ID" sz="1500" kern="1200" dirty="0"/>
            <a:t>environmental performance and environmental costs </a:t>
          </a:r>
          <a:r>
            <a:rPr lang="sk-SK" sz="1500" kern="1200" dirty="0"/>
            <a:t>on </a:t>
          </a:r>
          <a:r>
            <a:rPr lang="en-ID" sz="1500" kern="1200" dirty="0"/>
            <a:t>firm value </a:t>
          </a:r>
          <a:r>
            <a:rPr lang="sk-SK" sz="1500" kern="1200" dirty="0"/>
            <a:t>with </a:t>
          </a:r>
          <a:r>
            <a:rPr lang="en-ID" sz="1500" kern="1200" dirty="0"/>
            <a:t>environmental disclosure</a:t>
          </a:r>
          <a:r>
            <a:rPr lang="sk-SK" sz="1500" kern="1200" dirty="0"/>
            <a:t> as a </a:t>
          </a:r>
          <a:r>
            <a:rPr lang="en-US" sz="1500" kern="1200" dirty="0"/>
            <a:t>moderating</a:t>
          </a:r>
          <a:r>
            <a:rPr lang="sk-SK" sz="1500" kern="1200" dirty="0"/>
            <a:t> variable</a:t>
          </a:r>
          <a:endParaRPr lang="en-US" sz="1500" kern="1200" dirty="0"/>
        </a:p>
      </dsp:txBody>
      <dsp:txXfrm>
        <a:off x="101488" y="1206752"/>
        <a:ext cx="3863462" cy="1108096"/>
      </dsp:txXfrm>
    </dsp:sp>
    <dsp:sp modelId="{446EC4FD-81F5-40FA-9B3F-5CD6BE5A90BF}">
      <dsp:nvSpPr>
        <dsp:cNvPr id="0" name=""/>
        <dsp:cNvSpPr/>
      </dsp:nvSpPr>
      <dsp:spPr>
        <a:xfrm>
          <a:off x="67014" y="2530406"/>
          <a:ext cx="3932410" cy="1177044"/>
        </a:xfrm>
        <a:prstGeom prst="roundRect">
          <a:avLst>
            <a:gd name="adj" fmla="val 10000"/>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T</a:t>
          </a:r>
          <a:r>
            <a:rPr lang="sk-SK" sz="1500" kern="1200" dirty="0"/>
            <a:t>here are inconsistencies from the results of previous studies</a:t>
          </a:r>
          <a:endParaRPr lang="en-US" sz="1500" kern="1200" dirty="0"/>
        </a:p>
      </dsp:txBody>
      <dsp:txXfrm>
        <a:off x="101488" y="2564880"/>
        <a:ext cx="3863462" cy="110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F0773-2912-4EC4-B982-15C34DE69A80}">
      <dsp:nvSpPr>
        <dsp:cNvPr id="0" name=""/>
        <dsp:cNvSpPr/>
      </dsp:nvSpPr>
      <dsp:spPr>
        <a:xfrm>
          <a:off x="151341" y="282415"/>
          <a:ext cx="5647815" cy="1065162"/>
        </a:xfrm>
        <a:prstGeom prst="rect">
          <a:avLst/>
        </a:prstGeom>
        <a:solidFill>
          <a:schemeClr val="lt1">
            <a:alpha val="55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1470" tIns="49530" rIns="49530" bIns="49530" numCol="1" spcCol="1270" anchor="ctr" anchorCtr="0">
          <a:noAutofit/>
        </a:bodyPr>
        <a:lstStyle/>
        <a:p>
          <a:pPr marL="0" lvl="0" indent="0" algn="l" defTabSz="577850" rtl="0">
            <a:lnSpc>
              <a:spcPct val="90000"/>
            </a:lnSpc>
            <a:spcBef>
              <a:spcPct val="0"/>
            </a:spcBef>
            <a:spcAft>
              <a:spcPct val="35000"/>
            </a:spcAft>
            <a:buNone/>
          </a:pPr>
          <a:r>
            <a:rPr lang="en-ID" sz="1300" kern="1200" dirty="0"/>
            <a:t>The market will respond in considering environmental issues as an indicator to assess the company because it is related to the company's sustainability (</a:t>
          </a:r>
          <a:r>
            <a:rPr lang="en-ID" sz="1300" kern="1200" dirty="0" err="1"/>
            <a:t>Rusmana</a:t>
          </a:r>
          <a:r>
            <a:rPr lang="en-ID" sz="1300" kern="1200" dirty="0"/>
            <a:t> and Made, 2020)</a:t>
          </a:r>
          <a:endParaRPr lang="en-US" sz="1300" kern="1200" dirty="0"/>
        </a:p>
      </dsp:txBody>
      <dsp:txXfrm>
        <a:off x="151341" y="282415"/>
        <a:ext cx="5647815" cy="1065162"/>
      </dsp:txXfrm>
    </dsp:sp>
    <dsp:sp modelId="{7B69741A-1C3A-4391-970B-EBC10FCF909C}">
      <dsp:nvSpPr>
        <dsp:cNvPr id="0" name=""/>
        <dsp:cNvSpPr/>
      </dsp:nvSpPr>
      <dsp:spPr>
        <a:xfrm>
          <a:off x="23043" y="89726"/>
          <a:ext cx="745613" cy="1118420"/>
        </a:xfrm>
        <a:prstGeom prst="rect">
          <a:avLst/>
        </a:prstGeom>
        <a:solidFill>
          <a:schemeClr val="accent2">
            <a:tint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BBC8D66F-6739-42B1-A704-692BA62466A1}">
      <dsp:nvSpPr>
        <dsp:cNvPr id="0" name=""/>
        <dsp:cNvSpPr/>
      </dsp:nvSpPr>
      <dsp:spPr>
        <a:xfrm>
          <a:off x="245689" y="1623336"/>
          <a:ext cx="5459120" cy="1065162"/>
        </a:xfrm>
        <a:prstGeom prst="rect">
          <a:avLst/>
        </a:prstGeom>
        <a:solidFill>
          <a:schemeClr val="lt1">
            <a:alpha val="55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1470" tIns="49530" rIns="49530" bIns="49530" numCol="1" spcCol="1270" anchor="ctr" anchorCtr="0">
          <a:noAutofit/>
        </a:bodyPr>
        <a:lstStyle/>
        <a:p>
          <a:pPr marL="0" lvl="0" indent="0" algn="l" defTabSz="577850" rtl="0">
            <a:lnSpc>
              <a:spcPct val="90000"/>
            </a:lnSpc>
            <a:spcBef>
              <a:spcPct val="0"/>
            </a:spcBef>
            <a:spcAft>
              <a:spcPct val="35000"/>
            </a:spcAft>
            <a:buNone/>
          </a:pPr>
          <a:r>
            <a:rPr lang="en-ID" sz="1300" kern="1200" dirty="0"/>
            <a:t>Environmental performance carried out by companies is a form of stakeholder theory application, where the company does not only focus on maximizing profits, but also must protect and benefit stakeholders (</a:t>
          </a:r>
          <a:r>
            <a:rPr lang="en-ID" sz="1300" kern="1200" dirty="0" err="1"/>
            <a:t>Daromes</a:t>
          </a:r>
          <a:r>
            <a:rPr lang="en-ID" sz="1300" kern="1200" dirty="0"/>
            <a:t> and Florencia, 2020)</a:t>
          </a:r>
          <a:endParaRPr lang="en-US" sz="1300" kern="1200" dirty="0"/>
        </a:p>
      </dsp:txBody>
      <dsp:txXfrm>
        <a:off x="245689" y="1623336"/>
        <a:ext cx="5459120" cy="1065162"/>
      </dsp:txXfrm>
    </dsp:sp>
    <dsp:sp modelId="{A3E04DF5-BA8A-498A-A562-236025950AFD}">
      <dsp:nvSpPr>
        <dsp:cNvPr id="0" name=""/>
        <dsp:cNvSpPr/>
      </dsp:nvSpPr>
      <dsp:spPr>
        <a:xfrm>
          <a:off x="23043" y="1430648"/>
          <a:ext cx="745613" cy="1118420"/>
        </a:xfrm>
        <a:prstGeom prst="rect">
          <a:avLst/>
        </a:prstGeom>
        <a:solidFill>
          <a:schemeClr val="accent2">
            <a:tint val="50000"/>
            <a:hueOff val="-8396"/>
            <a:satOff val="314"/>
            <a:lumOff val="-98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08FD0566-1860-4FDE-9294-A8643C9D9D90}">
      <dsp:nvSpPr>
        <dsp:cNvPr id="0" name=""/>
        <dsp:cNvSpPr/>
      </dsp:nvSpPr>
      <dsp:spPr>
        <a:xfrm>
          <a:off x="245689" y="2964257"/>
          <a:ext cx="5459120" cy="1065162"/>
        </a:xfrm>
        <a:prstGeom prst="rect">
          <a:avLst/>
        </a:prstGeom>
        <a:solidFill>
          <a:schemeClr val="lt1">
            <a:alpha val="55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1470" tIns="49530" rIns="49530" bIns="49530" numCol="1" spcCol="1270" anchor="ctr" anchorCtr="0">
          <a:noAutofit/>
        </a:bodyPr>
        <a:lstStyle/>
        <a:p>
          <a:pPr marL="0" lvl="0" indent="0" algn="l" defTabSz="577850" rtl="0">
            <a:lnSpc>
              <a:spcPct val="90000"/>
            </a:lnSpc>
            <a:spcBef>
              <a:spcPct val="0"/>
            </a:spcBef>
            <a:spcAft>
              <a:spcPct val="35000"/>
            </a:spcAft>
            <a:buNone/>
          </a:pPr>
          <a:r>
            <a:rPr lang="en-ID" sz="1300" kern="1200" dirty="0"/>
            <a:t>Perez-Calderon et al (2012) environmental performance had a positive effect on firm value</a:t>
          </a:r>
          <a:endParaRPr lang="en-US" sz="1300" kern="1200" dirty="0"/>
        </a:p>
      </dsp:txBody>
      <dsp:txXfrm>
        <a:off x="245689" y="2964257"/>
        <a:ext cx="5459120" cy="1065162"/>
      </dsp:txXfrm>
    </dsp:sp>
    <dsp:sp modelId="{D7A135BB-528D-49BF-8312-E27B662E5BBD}">
      <dsp:nvSpPr>
        <dsp:cNvPr id="0" name=""/>
        <dsp:cNvSpPr/>
      </dsp:nvSpPr>
      <dsp:spPr>
        <a:xfrm>
          <a:off x="23043" y="2771569"/>
          <a:ext cx="745613" cy="1118420"/>
        </a:xfrm>
        <a:prstGeom prst="rect">
          <a:avLst/>
        </a:prstGeom>
        <a:solidFill>
          <a:schemeClr val="accent2">
            <a:tint val="50000"/>
            <a:hueOff val="-16793"/>
            <a:satOff val="628"/>
            <a:lumOff val="-1968"/>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AC9FE-AA04-46FD-BE77-90E9EA58B526}">
      <dsp:nvSpPr>
        <dsp:cNvPr id="0" name=""/>
        <dsp:cNvSpPr/>
      </dsp:nvSpPr>
      <dsp:spPr>
        <a:xfrm>
          <a:off x="0" y="0"/>
          <a:ext cx="7365913" cy="1334234"/>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The application of the environmental cost budget will have an impact on the company’s products. One of them is a positive image to consumers (Agung et al, 2015)</a:t>
          </a:r>
        </a:p>
      </dsp:txBody>
      <dsp:txXfrm>
        <a:off x="39078" y="39078"/>
        <a:ext cx="5986878" cy="1256078"/>
      </dsp:txXfrm>
    </dsp:sp>
    <dsp:sp modelId="{ACBE6279-C0F6-4C65-96C8-D6BADBF6740A}">
      <dsp:nvSpPr>
        <dsp:cNvPr id="0" name=""/>
        <dsp:cNvSpPr/>
      </dsp:nvSpPr>
      <dsp:spPr>
        <a:xfrm>
          <a:off x="1299866" y="1630730"/>
          <a:ext cx="7365913" cy="1334234"/>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ID" sz="1900" kern="1200" dirty="0" err="1"/>
            <a:t>Cahyani</a:t>
          </a:r>
          <a:r>
            <a:rPr lang="en-ID" sz="1900" kern="1200" dirty="0"/>
            <a:t> (2019) environmental costs affect firm value.</a:t>
          </a:r>
          <a:endParaRPr lang="en-US" sz="1900" kern="1200" dirty="0"/>
        </a:p>
      </dsp:txBody>
      <dsp:txXfrm>
        <a:off x="1338944" y="1669808"/>
        <a:ext cx="5120637" cy="1256078"/>
      </dsp:txXfrm>
    </dsp:sp>
    <dsp:sp modelId="{30E2E920-0FB4-4856-A0E1-A0CB42500655}">
      <dsp:nvSpPr>
        <dsp:cNvPr id="0" name=""/>
        <dsp:cNvSpPr/>
      </dsp:nvSpPr>
      <dsp:spPr>
        <a:xfrm>
          <a:off x="6498660" y="1048856"/>
          <a:ext cx="867252" cy="867252"/>
        </a:xfrm>
        <a:prstGeom prst="downArrow">
          <a:avLst>
            <a:gd name="adj1" fmla="val 55000"/>
            <a:gd name="adj2" fmla="val 45000"/>
          </a:avLst>
        </a:prstGeom>
        <a:solidFill>
          <a:schemeClr val="lt1">
            <a:alpha val="90000"/>
            <a:tint val="40000"/>
            <a:hueOff val="0"/>
            <a:satOff val="0"/>
            <a:lumOff val="0"/>
            <a:alphaOff val="0"/>
          </a:schemeClr>
        </a:solidFill>
        <a:ln w="11429" cap="flat" cmpd="sng" algn="ctr">
          <a:solidFill>
            <a:schemeClr val="accent1">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solidFill>
              <a:schemeClr val="tx1"/>
            </a:solidFill>
          </a:endParaRPr>
        </a:p>
      </dsp:txBody>
      <dsp:txXfrm>
        <a:off x="6693792" y="1048856"/>
        <a:ext cx="476988" cy="652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06AB1-FE74-497E-9E95-56C00B059081}">
      <dsp:nvSpPr>
        <dsp:cNvPr id="0" name=""/>
        <dsp:cNvSpPr/>
      </dsp:nvSpPr>
      <dsp:spPr>
        <a:xfrm>
          <a:off x="0" y="0"/>
          <a:ext cx="4388068" cy="712855"/>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dirty="0"/>
            <a:t>companies listed on the Indonesia Stock Exchange in the LQ 45 category that followed and were ranked by PROPER</a:t>
          </a:r>
          <a:endParaRPr lang="en-US" sz="1300" kern="1200" dirty="0"/>
        </a:p>
      </dsp:txBody>
      <dsp:txXfrm>
        <a:off x="20879" y="20879"/>
        <a:ext cx="3558605" cy="671097"/>
      </dsp:txXfrm>
    </dsp:sp>
    <dsp:sp modelId="{EF3D1ED2-FB62-4FBE-B7BF-0A8883894621}">
      <dsp:nvSpPr>
        <dsp:cNvPr id="0" name=""/>
        <dsp:cNvSpPr/>
      </dsp:nvSpPr>
      <dsp:spPr>
        <a:xfrm>
          <a:off x="367500" y="842465"/>
          <a:ext cx="4388068" cy="712855"/>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dirty="0"/>
            <a:t>company published an annual report containing complete data on research variables</a:t>
          </a:r>
          <a:endParaRPr lang="en-US" sz="1300" kern="1200" dirty="0"/>
        </a:p>
      </dsp:txBody>
      <dsp:txXfrm>
        <a:off x="388379" y="863344"/>
        <a:ext cx="3515453" cy="671097"/>
      </dsp:txXfrm>
    </dsp:sp>
    <dsp:sp modelId="{2A8C184D-908D-4AAC-B593-DEEF45758879}">
      <dsp:nvSpPr>
        <dsp:cNvPr id="0" name=""/>
        <dsp:cNvSpPr/>
      </dsp:nvSpPr>
      <dsp:spPr>
        <a:xfrm>
          <a:off x="729516" y="1684931"/>
          <a:ext cx="4388068" cy="712855"/>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dirty="0"/>
            <a:t>companies with positive profits during observation period</a:t>
          </a:r>
          <a:endParaRPr lang="en-US" sz="1300" kern="1200" dirty="0"/>
        </a:p>
      </dsp:txBody>
      <dsp:txXfrm>
        <a:off x="750395" y="1705810"/>
        <a:ext cx="3520938" cy="671097"/>
      </dsp:txXfrm>
    </dsp:sp>
    <dsp:sp modelId="{911568E3-9F5C-48CE-94DB-2BDC47986BE6}">
      <dsp:nvSpPr>
        <dsp:cNvPr id="0" name=""/>
        <dsp:cNvSpPr/>
      </dsp:nvSpPr>
      <dsp:spPr>
        <a:xfrm>
          <a:off x="1097017" y="2527397"/>
          <a:ext cx="4388068" cy="712855"/>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ID" sz="1300" kern="1200" dirty="0"/>
            <a:t>companies that present their financial statements in Rupiah</a:t>
          </a:r>
          <a:endParaRPr lang="en-US" sz="1300" kern="1200" dirty="0"/>
        </a:p>
      </dsp:txBody>
      <dsp:txXfrm>
        <a:off x="1117896" y="2548276"/>
        <a:ext cx="3515453" cy="671097"/>
      </dsp:txXfrm>
    </dsp:sp>
    <dsp:sp modelId="{FEBD9AEA-158E-4B11-9150-6415E4D4CDCC}">
      <dsp:nvSpPr>
        <dsp:cNvPr id="0" name=""/>
        <dsp:cNvSpPr/>
      </dsp:nvSpPr>
      <dsp:spPr>
        <a:xfrm>
          <a:off x="3924712" y="545982"/>
          <a:ext cx="463356" cy="463356"/>
        </a:xfrm>
        <a:prstGeom prst="downArrow">
          <a:avLst>
            <a:gd name="adj1" fmla="val 55000"/>
            <a:gd name="adj2" fmla="val 45000"/>
          </a:avLst>
        </a:prstGeom>
        <a:solidFill>
          <a:schemeClr val="lt1">
            <a:alpha val="90000"/>
            <a:tint val="40000"/>
            <a:hueOff val="0"/>
            <a:satOff val="0"/>
            <a:lumOff val="0"/>
            <a:alphaOff val="0"/>
          </a:schemeClr>
        </a:solidFill>
        <a:ln w="11429" cap="flat" cmpd="sng" algn="ctr">
          <a:solidFill>
            <a:schemeClr val="accent1">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028967" y="545982"/>
        <a:ext cx="254846" cy="348675"/>
      </dsp:txXfrm>
    </dsp:sp>
    <dsp:sp modelId="{C0399529-436E-4260-8BAD-6E849C59875E}">
      <dsp:nvSpPr>
        <dsp:cNvPr id="0" name=""/>
        <dsp:cNvSpPr/>
      </dsp:nvSpPr>
      <dsp:spPr>
        <a:xfrm>
          <a:off x="4292213" y="1388448"/>
          <a:ext cx="463356" cy="463356"/>
        </a:xfrm>
        <a:prstGeom prst="downArrow">
          <a:avLst>
            <a:gd name="adj1" fmla="val 55000"/>
            <a:gd name="adj2" fmla="val 45000"/>
          </a:avLst>
        </a:prstGeom>
        <a:solidFill>
          <a:schemeClr val="lt1">
            <a:alpha val="90000"/>
            <a:tint val="40000"/>
            <a:hueOff val="0"/>
            <a:satOff val="0"/>
            <a:lumOff val="0"/>
            <a:alphaOff val="0"/>
          </a:schemeClr>
        </a:solidFill>
        <a:ln w="11429" cap="flat" cmpd="sng" algn="ctr">
          <a:solidFill>
            <a:schemeClr val="accent1">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396468" y="1388448"/>
        <a:ext cx="254846" cy="348675"/>
      </dsp:txXfrm>
    </dsp:sp>
    <dsp:sp modelId="{868D6FAC-FE0D-4601-80CA-54590EA62FA5}">
      <dsp:nvSpPr>
        <dsp:cNvPr id="0" name=""/>
        <dsp:cNvSpPr/>
      </dsp:nvSpPr>
      <dsp:spPr>
        <a:xfrm>
          <a:off x="4654229" y="2230914"/>
          <a:ext cx="463356" cy="463356"/>
        </a:xfrm>
        <a:prstGeom prst="downArrow">
          <a:avLst>
            <a:gd name="adj1" fmla="val 55000"/>
            <a:gd name="adj2" fmla="val 45000"/>
          </a:avLst>
        </a:prstGeom>
        <a:solidFill>
          <a:schemeClr val="lt1">
            <a:alpha val="90000"/>
            <a:tint val="40000"/>
            <a:hueOff val="0"/>
            <a:satOff val="0"/>
            <a:lumOff val="0"/>
            <a:alphaOff val="0"/>
          </a:schemeClr>
        </a:solidFill>
        <a:ln w="11429" cap="flat" cmpd="sng" algn="ctr">
          <a:solidFill>
            <a:schemeClr val="accent1">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ID" sz="2100" kern="1200"/>
        </a:p>
      </dsp:txBody>
      <dsp:txXfrm>
        <a:off x="4758484" y="2230914"/>
        <a:ext cx="254846" cy="348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B5565-C476-46CB-BBBA-E6E17366E25B}">
      <dsp:nvSpPr>
        <dsp:cNvPr id="0" name=""/>
        <dsp:cNvSpPr/>
      </dsp:nvSpPr>
      <dsp:spPr>
        <a:xfrm rot="5400000">
          <a:off x="3681781" y="-1391984"/>
          <a:ext cx="869811" cy="3874529"/>
        </a:xfrm>
        <a:prstGeom prst="round2SameRect">
          <a:avLst/>
        </a:prstGeom>
        <a:solidFill>
          <a:schemeClr val="lt1">
            <a:alpha val="90000"/>
            <a:tint val="40000"/>
            <a:hueOff val="0"/>
            <a:satOff val="0"/>
            <a:lumOff val="0"/>
            <a:alphaOff val="0"/>
          </a:schemeClr>
        </a:solidFill>
        <a:ln w="11429" cap="flat" cmpd="sng" algn="ctr">
          <a:solidFill>
            <a:schemeClr val="accent2">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D" sz="1400" kern="1200" dirty="0"/>
            <a:t>Environmental performance </a:t>
          </a:r>
          <a:r>
            <a:rPr lang="en-ID" sz="1400" kern="1200" dirty="0">
              <a:sym typeface="Wingdings" panose="05000000000000000000" pitchFamily="2" charset="2"/>
            </a:rPr>
            <a:t> PROPER</a:t>
          </a:r>
          <a:r>
            <a:rPr lang="sk-SK" sz="1400" kern="1200" dirty="0"/>
            <a:t> </a:t>
          </a:r>
          <a:endParaRPr lang="en-US" sz="1400" kern="1200" dirty="0"/>
        </a:p>
        <a:p>
          <a:pPr marL="114300" lvl="1" indent="-114300" algn="l" defTabSz="622300">
            <a:lnSpc>
              <a:spcPct val="90000"/>
            </a:lnSpc>
            <a:spcBef>
              <a:spcPct val="0"/>
            </a:spcBef>
            <a:spcAft>
              <a:spcPct val="15000"/>
            </a:spcAft>
            <a:buChar char="•"/>
          </a:pPr>
          <a:r>
            <a:rPr lang="en-ID" sz="1400" kern="1200" dirty="0"/>
            <a:t>Environmental costs </a:t>
          </a:r>
          <a:r>
            <a:rPr lang="en-ID" sz="1400" kern="1200" dirty="0">
              <a:sym typeface="Wingdings" panose="05000000000000000000" pitchFamily="2" charset="2"/>
            </a:rPr>
            <a:t> </a:t>
          </a:r>
          <a:r>
            <a:rPr lang="en-ID" sz="1400" kern="1200" dirty="0"/>
            <a:t>Environmental Cost Ratio</a:t>
          </a:r>
          <a:endParaRPr lang="en-US" sz="1400" kern="1200" dirty="0"/>
        </a:p>
      </dsp:txBody>
      <dsp:txXfrm rot="-5400000">
        <a:off x="2179423" y="152835"/>
        <a:ext cx="3832068" cy="784889"/>
      </dsp:txXfrm>
    </dsp:sp>
    <dsp:sp modelId="{8DE97134-74A0-43AA-ABD6-80C5F40B4DE0}">
      <dsp:nvSpPr>
        <dsp:cNvPr id="0" name=""/>
        <dsp:cNvSpPr/>
      </dsp:nvSpPr>
      <dsp:spPr>
        <a:xfrm>
          <a:off x="0" y="1647"/>
          <a:ext cx="2179422" cy="1087264"/>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I</a:t>
          </a:r>
          <a:r>
            <a:rPr lang="sk-SK" sz="2200" kern="1200" dirty="0"/>
            <a:t>ndependent </a:t>
          </a:r>
          <a:endParaRPr lang="en-US" sz="2200" kern="1200" dirty="0"/>
        </a:p>
      </dsp:txBody>
      <dsp:txXfrm>
        <a:off x="53076" y="54723"/>
        <a:ext cx="2073270" cy="981112"/>
      </dsp:txXfrm>
    </dsp:sp>
    <dsp:sp modelId="{3FD6E6A9-093D-4910-B7ED-4EFCEE364BCF}">
      <dsp:nvSpPr>
        <dsp:cNvPr id="0" name=""/>
        <dsp:cNvSpPr/>
      </dsp:nvSpPr>
      <dsp:spPr>
        <a:xfrm rot="5400000">
          <a:off x="3681781" y="-250357"/>
          <a:ext cx="869811" cy="3874529"/>
        </a:xfrm>
        <a:prstGeom prst="round2SameRect">
          <a:avLst/>
        </a:prstGeom>
        <a:solidFill>
          <a:schemeClr val="lt1">
            <a:alpha val="90000"/>
            <a:tint val="40000"/>
            <a:hueOff val="0"/>
            <a:satOff val="0"/>
            <a:lumOff val="0"/>
            <a:alphaOff val="0"/>
          </a:schemeClr>
        </a:solidFill>
        <a:ln w="11429" cap="flat" cmpd="sng" algn="ctr">
          <a:solidFill>
            <a:schemeClr val="accent2">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D" sz="1400" kern="1200" dirty="0"/>
            <a:t>Firm value </a:t>
          </a:r>
          <a:r>
            <a:rPr lang="en-ID" sz="1400" kern="1200" dirty="0">
              <a:sym typeface="Wingdings" panose="05000000000000000000" pitchFamily="2" charset="2"/>
            </a:rPr>
            <a:t> </a:t>
          </a:r>
          <a:r>
            <a:rPr lang="en-ID" sz="1400" kern="1200" dirty="0" err="1"/>
            <a:t>Tobins</a:t>
          </a:r>
          <a:r>
            <a:rPr lang="en-ID" sz="1400" kern="1200" dirty="0"/>
            <a:t> Q</a:t>
          </a:r>
          <a:endParaRPr lang="en-US" sz="1400" kern="1200" dirty="0"/>
        </a:p>
      </dsp:txBody>
      <dsp:txXfrm rot="-5400000">
        <a:off x="2179423" y="1294462"/>
        <a:ext cx="3832068" cy="784889"/>
      </dsp:txXfrm>
    </dsp:sp>
    <dsp:sp modelId="{54FF84D2-7A03-45E5-BE53-F7C3EF2DF705}">
      <dsp:nvSpPr>
        <dsp:cNvPr id="0" name=""/>
        <dsp:cNvSpPr/>
      </dsp:nvSpPr>
      <dsp:spPr>
        <a:xfrm>
          <a:off x="0" y="1143275"/>
          <a:ext cx="2179422" cy="1087264"/>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D</a:t>
          </a:r>
          <a:r>
            <a:rPr lang="sk-SK" sz="2200" kern="1200" dirty="0"/>
            <a:t>ependent </a:t>
          </a:r>
          <a:endParaRPr lang="en-US" sz="2200" kern="1200" dirty="0"/>
        </a:p>
      </dsp:txBody>
      <dsp:txXfrm>
        <a:off x="53076" y="1196351"/>
        <a:ext cx="2073270" cy="981112"/>
      </dsp:txXfrm>
    </dsp:sp>
    <dsp:sp modelId="{42B17EC4-FD32-4514-AD94-1C312D98D5C7}">
      <dsp:nvSpPr>
        <dsp:cNvPr id="0" name=""/>
        <dsp:cNvSpPr/>
      </dsp:nvSpPr>
      <dsp:spPr>
        <a:xfrm rot="5400000">
          <a:off x="3681781" y="891270"/>
          <a:ext cx="869811" cy="3874529"/>
        </a:xfrm>
        <a:prstGeom prst="round2SameRect">
          <a:avLst/>
        </a:prstGeom>
        <a:solidFill>
          <a:schemeClr val="lt1">
            <a:alpha val="90000"/>
            <a:tint val="40000"/>
            <a:hueOff val="0"/>
            <a:satOff val="0"/>
            <a:lumOff val="0"/>
            <a:alphaOff val="0"/>
          </a:schemeClr>
        </a:solidFill>
        <a:ln w="11429" cap="flat" cmpd="sng" algn="ctr">
          <a:solidFill>
            <a:schemeClr val="accent2">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D" sz="1400" kern="1200" dirty="0"/>
            <a:t>Environmental disclosure </a:t>
          </a:r>
          <a:r>
            <a:rPr lang="en-ID" sz="1400" kern="1200" dirty="0">
              <a:sym typeface="Wingdings" panose="05000000000000000000" pitchFamily="2" charset="2"/>
            </a:rPr>
            <a:t> </a:t>
          </a:r>
          <a:r>
            <a:rPr lang="en-ID" sz="1400" kern="1200" dirty="0"/>
            <a:t>Global Reporting Initiative (GRI) G4 </a:t>
          </a:r>
          <a:endParaRPr lang="en-US" sz="1400" kern="1200" dirty="0"/>
        </a:p>
      </dsp:txBody>
      <dsp:txXfrm rot="-5400000">
        <a:off x="2179423" y="2436090"/>
        <a:ext cx="3832068" cy="784889"/>
      </dsp:txXfrm>
    </dsp:sp>
    <dsp:sp modelId="{B2FB090E-A649-437D-B794-27E204E43AEB}">
      <dsp:nvSpPr>
        <dsp:cNvPr id="0" name=""/>
        <dsp:cNvSpPr/>
      </dsp:nvSpPr>
      <dsp:spPr>
        <a:xfrm>
          <a:off x="0" y="2284903"/>
          <a:ext cx="2179422" cy="1087264"/>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Moderating</a:t>
          </a:r>
        </a:p>
      </dsp:txBody>
      <dsp:txXfrm>
        <a:off x="53076" y="2337979"/>
        <a:ext cx="2073270" cy="9811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00D31-515F-43DB-A488-43F881AB4A55}">
      <dsp:nvSpPr>
        <dsp:cNvPr id="0" name=""/>
        <dsp:cNvSpPr/>
      </dsp:nvSpPr>
      <dsp:spPr>
        <a:xfrm rot="5400000">
          <a:off x="1440787" y="262677"/>
          <a:ext cx="2122807" cy="3532304"/>
        </a:xfrm>
        <a:prstGeom prst="corner">
          <a:avLst>
            <a:gd name="adj1" fmla="val 16120"/>
            <a:gd name="adj2" fmla="val 16110"/>
          </a:avLst>
        </a:prstGeom>
        <a:solidFill>
          <a:schemeClr val="accent2">
            <a:hueOff val="0"/>
            <a:satOff val="0"/>
            <a:lumOff val="0"/>
            <a:alphaOff val="0"/>
          </a:schemeClr>
        </a:solidFill>
        <a:ln w="11429" cap="flat" cmpd="sng" algn="ctr">
          <a:solidFill>
            <a:schemeClr val="accen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642C7625-C508-43AD-AE42-BFD6BAC0769F}">
      <dsp:nvSpPr>
        <dsp:cNvPr id="0" name=""/>
        <dsp:cNvSpPr/>
      </dsp:nvSpPr>
      <dsp:spPr>
        <a:xfrm>
          <a:off x="1086437" y="1318075"/>
          <a:ext cx="3188984" cy="2795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D" sz="1600" kern="1200" dirty="0"/>
            <a:t>The results of this study show that environmental performance and environmental costs have no effect on firm value, but environmental disclosure can strengthen the relationship between environmental performance and company value and strengthen the relationship between environmental costs and firm value. </a:t>
          </a:r>
        </a:p>
      </dsp:txBody>
      <dsp:txXfrm>
        <a:off x="1086437" y="1318075"/>
        <a:ext cx="3188984" cy="2795331"/>
      </dsp:txXfrm>
    </dsp:sp>
    <dsp:sp modelId="{581544C8-650C-4CA8-B530-E471A1DC7C0F}">
      <dsp:nvSpPr>
        <dsp:cNvPr id="0" name=""/>
        <dsp:cNvSpPr/>
      </dsp:nvSpPr>
      <dsp:spPr>
        <a:xfrm>
          <a:off x="3673726" y="2625"/>
          <a:ext cx="601695" cy="601695"/>
        </a:xfrm>
        <a:prstGeom prst="triangle">
          <a:avLst>
            <a:gd name="adj" fmla="val 100000"/>
          </a:avLst>
        </a:prstGeom>
        <a:solidFill>
          <a:schemeClr val="accent2">
            <a:hueOff val="0"/>
            <a:satOff val="0"/>
            <a:lumOff val="0"/>
            <a:alphaOff val="0"/>
          </a:schemeClr>
        </a:solidFill>
        <a:ln w="11429" cap="flat" cmpd="sng" algn="ctr">
          <a:solidFill>
            <a:schemeClr val="accen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093F5D4-07DC-4C9E-812E-9E89F9FE2B74}">
      <dsp:nvSpPr>
        <dsp:cNvPr id="0" name=""/>
        <dsp:cNvSpPr/>
      </dsp:nvSpPr>
      <dsp:spPr>
        <a:xfrm rot="5400000">
          <a:off x="5344726" y="-703355"/>
          <a:ext cx="2122807" cy="3532304"/>
        </a:xfrm>
        <a:prstGeom prst="corner">
          <a:avLst>
            <a:gd name="adj1" fmla="val 16120"/>
            <a:gd name="adj2" fmla="val 16110"/>
          </a:avLst>
        </a:prstGeom>
        <a:solidFill>
          <a:schemeClr val="accent2">
            <a:hueOff val="0"/>
            <a:satOff val="0"/>
            <a:lumOff val="0"/>
            <a:alphaOff val="0"/>
          </a:schemeClr>
        </a:solidFill>
        <a:ln w="11429" cap="flat" cmpd="sng" algn="ctr">
          <a:solidFill>
            <a:schemeClr val="accen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684766C-8815-431A-B2FE-8A6617CCA1DA}">
      <dsp:nvSpPr>
        <dsp:cNvPr id="0" name=""/>
        <dsp:cNvSpPr/>
      </dsp:nvSpPr>
      <dsp:spPr>
        <a:xfrm>
          <a:off x="4990377" y="352042"/>
          <a:ext cx="3188984" cy="2795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D" sz="1600" kern="1200" dirty="0"/>
            <a:t>The environmental performance and environmental costs incurred by the company needs to be accompanied by adequate environmental disclosure so that the environmental performance and environmental costs can be known by investors and can be a good signal in investment decisions.</a:t>
          </a:r>
        </a:p>
      </dsp:txBody>
      <dsp:txXfrm>
        <a:off x="4990377" y="352042"/>
        <a:ext cx="3188984" cy="279533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defTabSz="966788" eaLnBrk="1" hangingPunct="1">
              <a:defRPr sz="1300">
                <a:latin typeface="Arial" charset="0"/>
              </a:defRPr>
            </a:lvl1pPr>
          </a:lstStyle>
          <a:p>
            <a:pPr>
              <a:defRPr/>
            </a:pPr>
            <a:endParaRPr lang="hr-HR"/>
          </a:p>
        </p:txBody>
      </p:sp>
      <p:sp>
        <p:nvSpPr>
          <p:cNvPr id="76803"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defTabSz="966788" eaLnBrk="1" hangingPunct="1">
              <a:defRPr sz="1300">
                <a:latin typeface="Arial" charset="0"/>
              </a:defRPr>
            </a:lvl1pPr>
          </a:lstStyle>
          <a:p>
            <a:pPr>
              <a:defRPr/>
            </a:pPr>
            <a:endParaRPr lang="hr-HR"/>
          </a:p>
        </p:txBody>
      </p:sp>
      <p:sp>
        <p:nvSpPr>
          <p:cNvPr id="76804"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defTabSz="966788" eaLnBrk="1" hangingPunct="1">
              <a:defRPr sz="1300">
                <a:latin typeface="Arial" charset="0"/>
              </a:defRPr>
            </a:lvl1pPr>
          </a:lstStyle>
          <a:p>
            <a:pPr>
              <a:defRPr/>
            </a:pPr>
            <a:endParaRPr lang="hr-HR"/>
          </a:p>
        </p:txBody>
      </p:sp>
      <p:sp>
        <p:nvSpPr>
          <p:cNvPr id="76805"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defTabSz="966788" eaLnBrk="1" hangingPunct="1">
              <a:defRPr sz="1300">
                <a:latin typeface="Arial" panose="020B0604020202020204" pitchFamily="34" charset="0"/>
              </a:defRPr>
            </a:lvl1pPr>
          </a:lstStyle>
          <a:p>
            <a:fld id="{463D758E-3F22-434C-9D6A-BB418F88B3C4}" type="slidenum">
              <a:rPr lang="hr-HR" altLang="sr-Latn-RS"/>
              <a:pPr/>
              <a:t>‹#›</a:t>
            </a:fld>
            <a:endParaRPr lang="hr-HR" altLang="sr-Latn-RS"/>
          </a:p>
        </p:txBody>
      </p:sp>
    </p:spTree>
    <p:extLst>
      <p:ext uri="{BB962C8B-B14F-4D97-AF65-F5344CB8AC3E}">
        <p14:creationId xmlns:p14="http://schemas.microsoft.com/office/powerpoint/2010/main" val="1556573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84500" cy="501650"/>
          </a:xfrm>
          <a:prstGeom prst="rect">
            <a:avLst/>
          </a:prstGeom>
        </p:spPr>
        <p:txBody>
          <a:bodyPr vert="horz" lIns="91440" tIns="45720" rIns="91440" bIns="45720" rtlCol="0"/>
          <a:lstStyle>
            <a:lvl1pPr algn="l" eaLnBrk="1" hangingPunct="1">
              <a:defRPr sz="1200"/>
            </a:lvl1pPr>
          </a:lstStyle>
          <a:p>
            <a:pPr>
              <a:defRPr/>
            </a:pPr>
            <a:endParaRPr lang="hr-HR"/>
          </a:p>
        </p:txBody>
      </p:sp>
      <p:sp>
        <p:nvSpPr>
          <p:cNvPr id="3" name="Rezervirano mjesto datuma 2"/>
          <p:cNvSpPr>
            <a:spLocks noGrp="1"/>
          </p:cNvSpPr>
          <p:nvPr>
            <p:ph type="dt" idx="1"/>
          </p:nvPr>
        </p:nvSpPr>
        <p:spPr>
          <a:xfrm>
            <a:off x="3902075" y="0"/>
            <a:ext cx="2984500" cy="501650"/>
          </a:xfrm>
          <a:prstGeom prst="rect">
            <a:avLst/>
          </a:prstGeom>
        </p:spPr>
        <p:txBody>
          <a:bodyPr vert="horz" lIns="91440" tIns="45720" rIns="91440" bIns="45720" rtlCol="0"/>
          <a:lstStyle>
            <a:lvl1pPr algn="r" eaLnBrk="1" hangingPunct="1">
              <a:defRPr sz="1200"/>
            </a:lvl1pPr>
          </a:lstStyle>
          <a:p>
            <a:pPr>
              <a:defRPr/>
            </a:pPr>
            <a:fld id="{B8C74761-D5AE-40BA-B6A8-F968B5AA51E4}" type="datetimeFigureOut">
              <a:rPr lang="sr-Latn-CS"/>
              <a:pPr>
                <a:defRPr/>
              </a:pPr>
              <a:t>11.11.2020.</a:t>
            </a:fld>
            <a:endParaRPr lang="hr-HR"/>
          </a:p>
        </p:txBody>
      </p:sp>
      <p:sp>
        <p:nvSpPr>
          <p:cNvPr id="4" name="Rezervirano mjesto slike slajda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Rezervirano mjesto bilježaka 4"/>
          <p:cNvSpPr>
            <a:spLocks noGrp="1"/>
          </p:cNvSpPr>
          <p:nvPr>
            <p:ph type="body" sz="quarter" idx="3"/>
          </p:nvPr>
        </p:nvSpPr>
        <p:spPr>
          <a:xfrm>
            <a:off x="688975" y="4759325"/>
            <a:ext cx="5510213" cy="4510088"/>
          </a:xfrm>
          <a:prstGeom prst="rect">
            <a:avLst/>
          </a:prstGeom>
        </p:spPr>
        <p:txBody>
          <a:bodyPr vert="horz" lIns="91440" tIns="45720" rIns="91440" bIns="45720" rtlCol="0">
            <a:normAutofit/>
          </a:bodyPr>
          <a:lstStyle/>
          <a:p>
            <a:pPr lvl="0"/>
            <a:r>
              <a:rPr lang="hr-HR" noProof="0"/>
              <a:t>Kliknite da biste uredili stilove teksta matrice</a:t>
            </a:r>
          </a:p>
          <a:p>
            <a:pPr lvl="1"/>
            <a:r>
              <a:rPr lang="hr-HR" noProof="0"/>
              <a:t>Druga razina</a:t>
            </a:r>
          </a:p>
          <a:p>
            <a:pPr lvl="2"/>
            <a:r>
              <a:rPr lang="hr-HR" noProof="0"/>
              <a:t>Treća razina</a:t>
            </a:r>
          </a:p>
          <a:p>
            <a:pPr lvl="3"/>
            <a:r>
              <a:rPr lang="hr-HR" noProof="0"/>
              <a:t>Četvrta razina</a:t>
            </a:r>
          </a:p>
          <a:p>
            <a:pPr lvl="4"/>
            <a:r>
              <a:rPr lang="hr-HR" noProof="0"/>
              <a:t>Peta razina</a:t>
            </a:r>
          </a:p>
        </p:txBody>
      </p:sp>
      <p:sp>
        <p:nvSpPr>
          <p:cNvPr id="6" name="Rezervirano mjesto podnožj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hangingPunct="1">
              <a:defRPr sz="1200"/>
            </a:lvl1pPr>
          </a:lstStyle>
          <a:p>
            <a:pPr>
              <a:defRPr/>
            </a:pPr>
            <a:endParaRPr lang="hr-HR"/>
          </a:p>
        </p:txBody>
      </p:sp>
      <p:sp>
        <p:nvSpPr>
          <p:cNvPr id="7" name="Rezervirano mjesto broja slajda 6"/>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1EDB574-D070-4F27-BD74-B3A70E7E8B6C}" type="slidenum">
              <a:rPr lang="hr-HR" altLang="sr-Latn-RS"/>
              <a:pPr/>
              <a:t>‹#›</a:t>
            </a:fld>
            <a:endParaRPr lang="hr-HR" altLang="sr-Latn-RS"/>
          </a:p>
        </p:txBody>
      </p:sp>
    </p:spTree>
    <p:extLst>
      <p:ext uri="{BB962C8B-B14F-4D97-AF65-F5344CB8AC3E}">
        <p14:creationId xmlns:p14="http://schemas.microsoft.com/office/powerpoint/2010/main" val="655754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35842" name="Rectangle 2"/>
          <p:cNvSpPr>
            <a:spLocks noGrp="1" noChangeArrowheads="1"/>
          </p:cNvSpPr>
          <p:nvPr>
            <p:ph type="ctrTitle"/>
          </p:nvPr>
        </p:nvSpPr>
        <p:spPr>
          <a:xfrm>
            <a:off x="685800" y="990600"/>
            <a:ext cx="7772400" cy="1371600"/>
          </a:xfrm>
        </p:spPr>
        <p:txBody>
          <a:bodyPr/>
          <a:lstStyle>
            <a:lvl1pPr>
              <a:defRPr sz="4000"/>
            </a:lvl1pPr>
          </a:lstStyle>
          <a:p>
            <a:r>
              <a:rPr lang="hr-HR"/>
              <a:t>Click to edit Master title style</a:t>
            </a:r>
          </a:p>
        </p:txBody>
      </p:sp>
      <p:sp>
        <p:nvSpPr>
          <p:cNvPr id="3584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hr-HR"/>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a:defRPr/>
            </a:pPr>
            <a:endParaRPr lang="hr-H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a:defRPr/>
            </a:pPr>
            <a:endParaRPr lang="hr-H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fld id="{73E7CAF7-73BE-463D-91A1-73D4F401AEF4}" type="slidenum">
              <a:rPr lang="hr-HR" altLang="sr-Latn-RS"/>
              <a:pPr/>
              <a:t>‹#›</a:t>
            </a:fld>
            <a:endParaRPr lang="hr-HR" altLang="sr-Latn-RS"/>
          </a:p>
        </p:txBody>
      </p:sp>
    </p:spTree>
    <p:extLst>
      <p:ext uri="{BB962C8B-B14F-4D97-AF65-F5344CB8AC3E}">
        <p14:creationId xmlns:p14="http://schemas.microsoft.com/office/powerpoint/2010/main" val="999305026"/>
      </p:ext>
    </p:extLst>
  </p:cSld>
  <p:clrMapOvr>
    <a:masterClrMapping/>
  </p:clrMapOvr>
  <p:transition spd="slow">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6"/>
          <p:cNvSpPr>
            <a:spLocks noGrp="1" noChangeArrowheads="1"/>
          </p:cNvSpPr>
          <p:nvPr>
            <p:ph type="dt" sz="half" idx="10"/>
          </p:nvPr>
        </p:nvSpPr>
        <p:spPr>
          <a:ln/>
        </p:spPr>
        <p:txBody>
          <a:bodyPr/>
          <a:lstStyle>
            <a:lvl1pPr>
              <a:defRPr/>
            </a:lvl1pPr>
          </a:lstStyle>
          <a:p>
            <a:pPr>
              <a:defRPr/>
            </a:pPr>
            <a:endParaRPr lang="hr-HR"/>
          </a:p>
        </p:txBody>
      </p:sp>
      <p:sp>
        <p:nvSpPr>
          <p:cNvPr id="5" name="Rectangle 7"/>
          <p:cNvSpPr>
            <a:spLocks noGrp="1" noChangeArrowheads="1"/>
          </p:cNvSpPr>
          <p:nvPr>
            <p:ph type="ftr" sz="quarter" idx="11"/>
          </p:nvPr>
        </p:nvSpPr>
        <p:spPr>
          <a:ln/>
        </p:spPr>
        <p:txBody>
          <a:bodyPr/>
          <a:lstStyle>
            <a:lvl1pPr>
              <a:defRPr/>
            </a:lvl1pPr>
          </a:lstStyle>
          <a:p>
            <a:pPr>
              <a:defRPr/>
            </a:pPr>
            <a:endParaRPr lang="hr-HR"/>
          </a:p>
        </p:txBody>
      </p:sp>
      <p:sp>
        <p:nvSpPr>
          <p:cNvPr id="6" name="Rectangle 8"/>
          <p:cNvSpPr>
            <a:spLocks noGrp="1" noChangeArrowheads="1"/>
          </p:cNvSpPr>
          <p:nvPr>
            <p:ph type="sldNum" sz="quarter" idx="12"/>
          </p:nvPr>
        </p:nvSpPr>
        <p:spPr>
          <a:ln/>
        </p:spPr>
        <p:txBody>
          <a:bodyPr/>
          <a:lstStyle>
            <a:lvl1pPr>
              <a:defRPr/>
            </a:lvl1pPr>
          </a:lstStyle>
          <a:p>
            <a:fld id="{E72281A4-D577-46D4-A5E8-C45D39D134A0}" type="slidenum">
              <a:rPr lang="hr-HR" altLang="sr-Latn-RS"/>
              <a:pPr/>
              <a:t>‹#›</a:t>
            </a:fld>
            <a:endParaRPr lang="hr-HR" altLang="sr-Latn-RS"/>
          </a:p>
        </p:txBody>
      </p:sp>
    </p:spTree>
    <p:extLst>
      <p:ext uri="{BB962C8B-B14F-4D97-AF65-F5344CB8AC3E}">
        <p14:creationId xmlns:p14="http://schemas.microsoft.com/office/powerpoint/2010/main" val="2842589818"/>
      </p:ext>
    </p:extLst>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73838" y="304800"/>
            <a:ext cx="2001837" cy="5715000"/>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566738" y="304800"/>
            <a:ext cx="5854700" cy="5715000"/>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6"/>
          <p:cNvSpPr>
            <a:spLocks noGrp="1" noChangeArrowheads="1"/>
          </p:cNvSpPr>
          <p:nvPr>
            <p:ph type="dt" sz="half" idx="10"/>
          </p:nvPr>
        </p:nvSpPr>
        <p:spPr>
          <a:ln/>
        </p:spPr>
        <p:txBody>
          <a:bodyPr/>
          <a:lstStyle>
            <a:lvl1pPr>
              <a:defRPr/>
            </a:lvl1pPr>
          </a:lstStyle>
          <a:p>
            <a:pPr>
              <a:defRPr/>
            </a:pPr>
            <a:endParaRPr lang="hr-HR"/>
          </a:p>
        </p:txBody>
      </p:sp>
      <p:sp>
        <p:nvSpPr>
          <p:cNvPr id="5" name="Rectangle 7"/>
          <p:cNvSpPr>
            <a:spLocks noGrp="1" noChangeArrowheads="1"/>
          </p:cNvSpPr>
          <p:nvPr>
            <p:ph type="ftr" sz="quarter" idx="11"/>
          </p:nvPr>
        </p:nvSpPr>
        <p:spPr>
          <a:ln/>
        </p:spPr>
        <p:txBody>
          <a:bodyPr/>
          <a:lstStyle>
            <a:lvl1pPr>
              <a:defRPr/>
            </a:lvl1pPr>
          </a:lstStyle>
          <a:p>
            <a:pPr>
              <a:defRPr/>
            </a:pPr>
            <a:endParaRPr lang="hr-HR"/>
          </a:p>
        </p:txBody>
      </p:sp>
      <p:sp>
        <p:nvSpPr>
          <p:cNvPr id="6" name="Rectangle 8"/>
          <p:cNvSpPr>
            <a:spLocks noGrp="1" noChangeArrowheads="1"/>
          </p:cNvSpPr>
          <p:nvPr>
            <p:ph type="sldNum" sz="quarter" idx="12"/>
          </p:nvPr>
        </p:nvSpPr>
        <p:spPr>
          <a:ln/>
        </p:spPr>
        <p:txBody>
          <a:bodyPr/>
          <a:lstStyle>
            <a:lvl1pPr>
              <a:defRPr/>
            </a:lvl1pPr>
          </a:lstStyle>
          <a:p>
            <a:fld id="{82A78BD1-90F2-450A-9B1E-248D5EBEE1A5}" type="slidenum">
              <a:rPr lang="hr-HR" altLang="sr-Latn-RS"/>
              <a:pPr/>
              <a:t>‹#›</a:t>
            </a:fld>
            <a:endParaRPr lang="hr-HR" altLang="sr-Latn-RS"/>
          </a:p>
        </p:txBody>
      </p:sp>
    </p:spTree>
    <p:extLst>
      <p:ext uri="{BB962C8B-B14F-4D97-AF65-F5344CB8AC3E}">
        <p14:creationId xmlns:p14="http://schemas.microsoft.com/office/powerpoint/2010/main" val="4022053650"/>
      </p:ext>
    </p:extLst>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6"/>
          <p:cNvSpPr>
            <a:spLocks noGrp="1" noChangeArrowheads="1"/>
          </p:cNvSpPr>
          <p:nvPr>
            <p:ph type="dt" sz="half" idx="10"/>
          </p:nvPr>
        </p:nvSpPr>
        <p:spPr>
          <a:ln/>
        </p:spPr>
        <p:txBody>
          <a:bodyPr/>
          <a:lstStyle>
            <a:lvl1pPr>
              <a:defRPr/>
            </a:lvl1pPr>
          </a:lstStyle>
          <a:p>
            <a:pPr>
              <a:defRPr/>
            </a:pPr>
            <a:endParaRPr lang="hr-HR"/>
          </a:p>
        </p:txBody>
      </p:sp>
      <p:sp>
        <p:nvSpPr>
          <p:cNvPr id="5" name="Rectangle 7"/>
          <p:cNvSpPr>
            <a:spLocks noGrp="1" noChangeArrowheads="1"/>
          </p:cNvSpPr>
          <p:nvPr>
            <p:ph type="ftr" sz="quarter" idx="11"/>
          </p:nvPr>
        </p:nvSpPr>
        <p:spPr>
          <a:ln/>
        </p:spPr>
        <p:txBody>
          <a:bodyPr/>
          <a:lstStyle>
            <a:lvl1pPr>
              <a:defRPr/>
            </a:lvl1pPr>
          </a:lstStyle>
          <a:p>
            <a:pPr>
              <a:defRPr/>
            </a:pPr>
            <a:endParaRPr lang="hr-HR"/>
          </a:p>
        </p:txBody>
      </p:sp>
      <p:sp>
        <p:nvSpPr>
          <p:cNvPr id="6" name="Rectangle 8"/>
          <p:cNvSpPr>
            <a:spLocks noGrp="1" noChangeArrowheads="1"/>
          </p:cNvSpPr>
          <p:nvPr>
            <p:ph type="sldNum" sz="quarter" idx="12"/>
          </p:nvPr>
        </p:nvSpPr>
        <p:spPr>
          <a:ln/>
        </p:spPr>
        <p:txBody>
          <a:bodyPr/>
          <a:lstStyle>
            <a:lvl1pPr>
              <a:defRPr/>
            </a:lvl1pPr>
          </a:lstStyle>
          <a:p>
            <a:fld id="{07EF49B0-313C-4FD7-9056-AD8779733EA1}" type="slidenum">
              <a:rPr lang="hr-HR" altLang="sr-Latn-RS"/>
              <a:pPr/>
              <a:t>‹#›</a:t>
            </a:fld>
            <a:endParaRPr lang="hr-HR" altLang="sr-Latn-RS"/>
          </a:p>
        </p:txBody>
      </p:sp>
    </p:spTree>
    <p:extLst>
      <p:ext uri="{BB962C8B-B14F-4D97-AF65-F5344CB8AC3E}">
        <p14:creationId xmlns:p14="http://schemas.microsoft.com/office/powerpoint/2010/main" val="4174372336"/>
      </p:ext>
    </p:extLst>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a:t>Kliknite da biste uredili stilove teksta matrice</a:t>
            </a:r>
          </a:p>
        </p:txBody>
      </p:sp>
      <p:sp>
        <p:nvSpPr>
          <p:cNvPr id="4" name="Rectangle 6"/>
          <p:cNvSpPr>
            <a:spLocks noGrp="1" noChangeArrowheads="1"/>
          </p:cNvSpPr>
          <p:nvPr>
            <p:ph type="dt" sz="half" idx="10"/>
          </p:nvPr>
        </p:nvSpPr>
        <p:spPr>
          <a:ln/>
        </p:spPr>
        <p:txBody>
          <a:bodyPr/>
          <a:lstStyle>
            <a:lvl1pPr>
              <a:defRPr/>
            </a:lvl1pPr>
          </a:lstStyle>
          <a:p>
            <a:pPr>
              <a:defRPr/>
            </a:pPr>
            <a:endParaRPr lang="hr-HR"/>
          </a:p>
        </p:txBody>
      </p:sp>
      <p:sp>
        <p:nvSpPr>
          <p:cNvPr id="5" name="Rectangle 7"/>
          <p:cNvSpPr>
            <a:spLocks noGrp="1" noChangeArrowheads="1"/>
          </p:cNvSpPr>
          <p:nvPr>
            <p:ph type="ftr" sz="quarter" idx="11"/>
          </p:nvPr>
        </p:nvSpPr>
        <p:spPr>
          <a:ln/>
        </p:spPr>
        <p:txBody>
          <a:bodyPr/>
          <a:lstStyle>
            <a:lvl1pPr>
              <a:defRPr/>
            </a:lvl1pPr>
          </a:lstStyle>
          <a:p>
            <a:pPr>
              <a:defRPr/>
            </a:pPr>
            <a:endParaRPr lang="hr-HR"/>
          </a:p>
        </p:txBody>
      </p:sp>
      <p:sp>
        <p:nvSpPr>
          <p:cNvPr id="6" name="Rectangle 8"/>
          <p:cNvSpPr>
            <a:spLocks noGrp="1" noChangeArrowheads="1"/>
          </p:cNvSpPr>
          <p:nvPr>
            <p:ph type="sldNum" sz="quarter" idx="12"/>
          </p:nvPr>
        </p:nvSpPr>
        <p:spPr>
          <a:ln/>
        </p:spPr>
        <p:txBody>
          <a:bodyPr/>
          <a:lstStyle>
            <a:lvl1pPr>
              <a:defRPr/>
            </a:lvl1pPr>
          </a:lstStyle>
          <a:p>
            <a:fld id="{2A650C6E-E313-451E-A097-EBA05E70C54C}" type="slidenum">
              <a:rPr lang="hr-HR" altLang="sr-Latn-RS"/>
              <a:pPr/>
              <a:t>‹#›</a:t>
            </a:fld>
            <a:endParaRPr lang="hr-HR" altLang="sr-Latn-RS"/>
          </a:p>
        </p:txBody>
      </p:sp>
    </p:spTree>
    <p:extLst>
      <p:ext uri="{BB962C8B-B14F-4D97-AF65-F5344CB8AC3E}">
        <p14:creationId xmlns:p14="http://schemas.microsoft.com/office/powerpoint/2010/main" val="4074212524"/>
      </p:ext>
    </p:extLst>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ctangle 6"/>
          <p:cNvSpPr>
            <a:spLocks noGrp="1" noChangeArrowheads="1"/>
          </p:cNvSpPr>
          <p:nvPr>
            <p:ph type="dt" sz="half" idx="10"/>
          </p:nvPr>
        </p:nvSpPr>
        <p:spPr>
          <a:ln/>
        </p:spPr>
        <p:txBody>
          <a:bodyPr/>
          <a:lstStyle>
            <a:lvl1pPr>
              <a:defRPr/>
            </a:lvl1pPr>
          </a:lstStyle>
          <a:p>
            <a:pPr>
              <a:defRPr/>
            </a:pPr>
            <a:endParaRPr lang="hr-HR"/>
          </a:p>
        </p:txBody>
      </p:sp>
      <p:sp>
        <p:nvSpPr>
          <p:cNvPr id="6" name="Rectangle 7"/>
          <p:cNvSpPr>
            <a:spLocks noGrp="1" noChangeArrowheads="1"/>
          </p:cNvSpPr>
          <p:nvPr>
            <p:ph type="ftr" sz="quarter" idx="11"/>
          </p:nvPr>
        </p:nvSpPr>
        <p:spPr>
          <a:ln/>
        </p:spPr>
        <p:txBody>
          <a:bodyPr/>
          <a:lstStyle>
            <a:lvl1pPr>
              <a:defRPr/>
            </a:lvl1pPr>
          </a:lstStyle>
          <a:p>
            <a:pPr>
              <a:defRPr/>
            </a:pPr>
            <a:endParaRPr lang="hr-HR"/>
          </a:p>
        </p:txBody>
      </p:sp>
      <p:sp>
        <p:nvSpPr>
          <p:cNvPr id="7" name="Rectangle 8"/>
          <p:cNvSpPr>
            <a:spLocks noGrp="1" noChangeArrowheads="1"/>
          </p:cNvSpPr>
          <p:nvPr>
            <p:ph type="sldNum" sz="quarter" idx="12"/>
          </p:nvPr>
        </p:nvSpPr>
        <p:spPr>
          <a:ln/>
        </p:spPr>
        <p:txBody>
          <a:bodyPr/>
          <a:lstStyle>
            <a:lvl1pPr>
              <a:defRPr/>
            </a:lvl1pPr>
          </a:lstStyle>
          <a:p>
            <a:fld id="{C7AA5F0C-9CD5-4E94-AA37-BD2935F00DEA}" type="slidenum">
              <a:rPr lang="hr-HR" altLang="sr-Latn-RS"/>
              <a:pPr/>
              <a:t>‹#›</a:t>
            </a:fld>
            <a:endParaRPr lang="hr-HR" altLang="sr-Latn-RS"/>
          </a:p>
        </p:txBody>
      </p:sp>
    </p:spTree>
    <p:extLst>
      <p:ext uri="{BB962C8B-B14F-4D97-AF65-F5344CB8AC3E}">
        <p14:creationId xmlns:p14="http://schemas.microsoft.com/office/powerpoint/2010/main" val="593844516"/>
      </p:ext>
    </p:extLst>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ctangle 6"/>
          <p:cNvSpPr>
            <a:spLocks noGrp="1" noChangeArrowheads="1"/>
          </p:cNvSpPr>
          <p:nvPr>
            <p:ph type="dt" sz="half" idx="10"/>
          </p:nvPr>
        </p:nvSpPr>
        <p:spPr>
          <a:ln/>
        </p:spPr>
        <p:txBody>
          <a:bodyPr/>
          <a:lstStyle>
            <a:lvl1pPr>
              <a:defRPr/>
            </a:lvl1pPr>
          </a:lstStyle>
          <a:p>
            <a:pPr>
              <a:defRPr/>
            </a:pPr>
            <a:endParaRPr lang="hr-HR"/>
          </a:p>
        </p:txBody>
      </p:sp>
      <p:sp>
        <p:nvSpPr>
          <p:cNvPr id="8" name="Rectangle 7"/>
          <p:cNvSpPr>
            <a:spLocks noGrp="1" noChangeArrowheads="1"/>
          </p:cNvSpPr>
          <p:nvPr>
            <p:ph type="ftr" sz="quarter" idx="11"/>
          </p:nvPr>
        </p:nvSpPr>
        <p:spPr>
          <a:ln/>
        </p:spPr>
        <p:txBody>
          <a:bodyPr/>
          <a:lstStyle>
            <a:lvl1pPr>
              <a:defRPr/>
            </a:lvl1pPr>
          </a:lstStyle>
          <a:p>
            <a:pPr>
              <a:defRPr/>
            </a:pPr>
            <a:endParaRPr lang="hr-HR"/>
          </a:p>
        </p:txBody>
      </p:sp>
      <p:sp>
        <p:nvSpPr>
          <p:cNvPr id="9" name="Rectangle 8"/>
          <p:cNvSpPr>
            <a:spLocks noGrp="1" noChangeArrowheads="1"/>
          </p:cNvSpPr>
          <p:nvPr>
            <p:ph type="sldNum" sz="quarter" idx="12"/>
          </p:nvPr>
        </p:nvSpPr>
        <p:spPr>
          <a:ln/>
        </p:spPr>
        <p:txBody>
          <a:bodyPr/>
          <a:lstStyle>
            <a:lvl1pPr>
              <a:defRPr/>
            </a:lvl1pPr>
          </a:lstStyle>
          <a:p>
            <a:fld id="{86246FE3-E4A8-4998-A586-D8EACA726EC5}" type="slidenum">
              <a:rPr lang="hr-HR" altLang="sr-Latn-RS"/>
              <a:pPr/>
              <a:t>‹#›</a:t>
            </a:fld>
            <a:endParaRPr lang="hr-HR" altLang="sr-Latn-RS"/>
          </a:p>
        </p:txBody>
      </p:sp>
    </p:spTree>
    <p:extLst>
      <p:ext uri="{BB962C8B-B14F-4D97-AF65-F5344CB8AC3E}">
        <p14:creationId xmlns:p14="http://schemas.microsoft.com/office/powerpoint/2010/main" val="3197758635"/>
      </p:ext>
    </p:extLst>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ctangle 6"/>
          <p:cNvSpPr>
            <a:spLocks noGrp="1" noChangeArrowheads="1"/>
          </p:cNvSpPr>
          <p:nvPr>
            <p:ph type="dt" sz="half" idx="10"/>
          </p:nvPr>
        </p:nvSpPr>
        <p:spPr>
          <a:ln/>
        </p:spPr>
        <p:txBody>
          <a:bodyPr/>
          <a:lstStyle>
            <a:lvl1pPr>
              <a:defRPr/>
            </a:lvl1pPr>
          </a:lstStyle>
          <a:p>
            <a:pPr>
              <a:defRPr/>
            </a:pPr>
            <a:endParaRPr lang="hr-HR"/>
          </a:p>
        </p:txBody>
      </p:sp>
      <p:sp>
        <p:nvSpPr>
          <p:cNvPr id="4" name="Rectangle 7"/>
          <p:cNvSpPr>
            <a:spLocks noGrp="1" noChangeArrowheads="1"/>
          </p:cNvSpPr>
          <p:nvPr>
            <p:ph type="ftr" sz="quarter" idx="11"/>
          </p:nvPr>
        </p:nvSpPr>
        <p:spPr>
          <a:ln/>
        </p:spPr>
        <p:txBody>
          <a:bodyPr/>
          <a:lstStyle>
            <a:lvl1pPr>
              <a:defRPr/>
            </a:lvl1pPr>
          </a:lstStyle>
          <a:p>
            <a:pPr>
              <a:defRPr/>
            </a:pPr>
            <a:endParaRPr lang="hr-HR"/>
          </a:p>
        </p:txBody>
      </p:sp>
      <p:sp>
        <p:nvSpPr>
          <p:cNvPr id="5" name="Rectangle 8"/>
          <p:cNvSpPr>
            <a:spLocks noGrp="1" noChangeArrowheads="1"/>
          </p:cNvSpPr>
          <p:nvPr>
            <p:ph type="sldNum" sz="quarter" idx="12"/>
          </p:nvPr>
        </p:nvSpPr>
        <p:spPr>
          <a:ln/>
        </p:spPr>
        <p:txBody>
          <a:bodyPr/>
          <a:lstStyle>
            <a:lvl1pPr>
              <a:defRPr/>
            </a:lvl1pPr>
          </a:lstStyle>
          <a:p>
            <a:fld id="{533324D0-BA51-40C7-89D2-AA2565A1E1F1}" type="slidenum">
              <a:rPr lang="hr-HR" altLang="sr-Latn-RS"/>
              <a:pPr/>
              <a:t>‹#›</a:t>
            </a:fld>
            <a:endParaRPr lang="hr-HR" altLang="sr-Latn-RS"/>
          </a:p>
        </p:txBody>
      </p:sp>
    </p:spTree>
    <p:extLst>
      <p:ext uri="{BB962C8B-B14F-4D97-AF65-F5344CB8AC3E}">
        <p14:creationId xmlns:p14="http://schemas.microsoft.com/office/powerpoint/2010/main" val="4221409004"/>
      </p:ext>
    </p:extLst>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hr-HR"/>
          </a:p>
        </p:txBody>
      </p:sp>
      <p:sp>
        <p:nvSpPr>
          <p:cNvPr id="3" name="Rectangle 7"/>
          <p:cNvSpPr>
            <a:spLocks noGrp="1" noChangeArrowheads="1"/>
          </p:cNvSpPr>
          <p:nvPr>
            <p:ph type="ftr" sz="quarter" idx="11"/>
          </p:nvPr>
        </p:nvSpPr>
        <p:spPr>
          <a:ln/>
        </p:spPr>
        <p:txBody>
          <a:bodyPr/>
          <a:lstStyle>
            <a:lvl1pPr>
              <a:defRPr/>
            </a:lvl1pPr>
          </a:lstStyle>
          <a:p>
            <a:pPr>
              <a:defRPr/>
            </a:pPr>
            <a:endParaRPr lang="hr-HR"/>
          </a:p>
        </p:txBody>
      </p:sp>
      <p:sp>
        <p:nvSpPr>
          <p:cNvPr id="4" name="Rectangle 8"/>
          <p:cNvSpPr>
            <a:spLocks noGrp="1" noChangeArrowheads="1"/>
          </p:cNvSpPr>
          <p:nvPr>
            <p:ph type="sldNum" sz="quarter" idx="12"/>
          </p:nvPr>
        </p:nvSpPr>
        <p:spPr>
          <a:ln/>
        </p:spPr>
        <p:txBody>
          <a:bodyPr/>
          <a:lstStyle>
            <a:lvl1pPr>
              <a:defRPr/>
            </a:lvl1pPr>
          </a:lstStyle>
          <a:p>
            <a:fld id="{C2DA5708-44D4-404D-B399-030C36753417}" type="slidenum">
              <a:rPr lang="hr-HR" altLang="sr-Latn-RS"/>
              <a:pPr/>
              <a:t>‹#›</a:t>
            </a:fld>
            <a:endParaRPr lang="hr-HR" altLang="sr-Latn-RS"/>
          </a:p>
        </p:txBody>
      </p:sp>
    </p:spTree>
    <p:extLst>
      <p:ext uri="{BB962C8B-B14F-4D97-AF65-F5344CB8AC3E}">
        <p14:creationId xmlns:p14="http://schemas.microsoft.com/office/powerpoint/2010/main" val="1987183746"/>
      </p:ext>
    </p:extLst>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ctangle 6"/>
          <p:cNvSpPr>
            <a:spLocks noGrp="1" noChangeArrowheads="1"/>
          </p:cNvSpPr>
          <p:nvPr>
            <p:ph type="dt" sz="half" idx="10"/>
          </p:nvPr>
        </p:nvSpPr>
        <p:spPr>
          <a:ln/>
        </p:spPr>
        <p:txBody>
          <a:bodyPr/>
          <a:lstStyle>
            <a:lvl1pPr>
              <a:defRPr/>
            </a:lvl1pPr>
          </a:lstStyle>
          <a:p>
            <a:pPr>
              <a:defRPr/>
            </a:pPr>
            <a:endParaRPr lang="hr-HR"/>
          </a:p>
        </p:txBody>
      </p:sp>
      <p:sp>
        <p:nvSpPr>
          <p:cNvPr id="6" name="Rectangle 7"/>
          <p:cNvSpPr>
            <a:spLocks noGrp="1" noChangeArrowheads="1"/>
          </p:cNvSpPr>
          <p:nvPr>
            <p:ph type="ftr" sz="quarter" idx="11"/>
          </p:nvPr>
        </p:nvSpPr>
        <p:spPr>
          <a:ln/>
        </p:spPr>
        <p:txBody>
          <a:bodyPr/>
          <a:lstStyle>
            <a:lvl1pPr>
              <a:defRPr/>
            </a:lvl1pPr>
          </a:lstStyle>
          <a:p>
            <a:pPr>
              <a:defRPr/>
            </a:pPr>
            <a:endParaRPr lang="hr-HR"/>
          </a:p>
        </p:txBody>
      </p:sp>
      <p:sp>
        <p:nvSpPr>
          <p:cNvPr id="7" name="Rectangle 8"/>
          <p:cNvSpPr>
            <a:spLocks noGrp="1" noChangeArrowheads="1"/>
          </p:cNvSpPr>
          <p:nvPr>
            <p:ph type="sldNum" sz="quarter" idx="12"/>
          </p:nvPr>
        </p:nvSpPr>
        <p:spPr>
          <a:ln/>
        </p:spPr>
        <p:txBody>
          <a:bodyPr/>
          <a:lstStyle>
            <a:lvl1pPr>
              <a:defRPr/>
            </a:lvl1pPr>
          </a:lstStyle>
          <a:p>
            <a:fld id="{05704DC3-2757-456A-809F-3875BFCC359B}" type="slidenum">
              <a:rPr lang="hr-HR" altLang="sr-Latn-RS"/>
              <a:pPr/>
              <a:t>‹#›</a:t>
            </a:fld>
            <a:endParaRPr lang="hr-HR" altLang="sr-Latn-RS"/>
          </a:p>
        </p:txBody>
      </p:sp>
    </p:spTree>
    <p:extLst>
      <p:ext uri="{BB962C8B-B14F-4D97-AF65-F5344CB8AC3E}">
        <p14:creationId xmlns:p14="http://schemas.microsoft.com/office/powerpoint/2010/main" val="1615961504"/>
      </p:ext>
    </p:extLst>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ctangle 6"/>
          <p:cNvSpPr>
            <a:spLocks noGrp="1" noChangeArrowheads="1"/>
          </p:cNvSpPr>
          <p:nvPr>
            <p:ph type="dt" sz="half" idx="10"/>
          </p:nvPr>
        </p:nvSpPr>
        <p:spPr>
          <a:ln/>
        </p:spPr>
        <p:txBody>
          <a:bodyPr/>
          <a:lstStyle>
            <a:lvl1pPr>
              <a:defRPr/>
            </a:lvl1pPr>
          </a:lstStyle>
          <a:p>
            <a:pPr>
              <a:defRPr/>
            </a:pPr>
            <a:endParaRPr lang="hr-HR"/>
          </a:p>
        </p:txBody>
      </p:sp>
      <p:sp>
        <p:nvSpPr>
          <p:cNvPr id="6" name="Rectangle 7"/>
          <p:cNvSpPr>
            <a:spLocks noGrp="1" noChangeArrowheads="1"/>
          </p:cNvSpPr>
          <p:nvPr>
            <p:ph type="ftr" sz="quarter" idx="11"/>
          </p:nvPr>
        </p:nvSpPr>
        <p:spPr>
          <a:ln/>
        </p:spPr>
        <p:txBody>
          <a:bodyPr/>
          <a:lstStyle>
            <a:lvl1pPr>
              <a:defRPr/>
            </a:lvl1pPr>
          </a:lstStyle>
          <a:p>
            <a:pPr>
              <a:defRPr/>
            </a:pPr>
            <a:endParaRPr lang="hr-HR"/>
          </a:p>
        </p:txBody>
      </p:sp>
      <p:sp>
        <p:nvSpPr>
          <p:cNvPr id="7" name="Rectangle 8"/>
          <p:cNvSpPr>
            <a:spLocks noGrp="1" noChangeArrowheads="1"/>
          </p:cNvSpPr>
          <p:nvPr>
            <p:ph type="sldNum" sz="quarter" idx="12"/>
          </p:nvPr>
        </p:nvSpPr>
        <p:spPr>
          <a:ln/>
        </p:spPr>
        <p:txBody>
          <a:bodyPr/>
          <a:lstStyle>
            <a:lvl1pPr>
              <a:defRPr/>
            </a:lvl1pPr>
          </a:lstStyle>
          <a:p>
            <a:fld id="{CF61C63D-D914-4029-A9F0-6B204A09D3E3}" type="slidenum">
              <a:rPr lang="hr-HR" altLang="sr-Latn-RS"/>
              <a:pPr/>
              <a:t>‹#›</a:t>
            </a:fld>
            <a:endParaRPr lang="hr-HR" altLang="sr-Latn-RS"/>
          </a:p>
        </p:txBody>
      </p:sp>
    </p:spTree>
    <p:extLst>
      <p:ext uri="{BB962C8B-B14F-4D97-AF65-F5344CB8AC3E}">
        <p14:creationId xmlns:p14="http://schemas.microsoft.com/office/powerpoint/2010/main" val="2045298036"/>
      </p:ext>
    </p:extLst>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hr-HR" altLang="sr-Latn-R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a:t>Click to edit Master text styles</a:t>
            </a:r>
          </a:p>
          <a:p>
            <a:pPr lvl="1"/>
            <a:r>
              <a:rPr lang="hr-HR" altLang="sr-Latn-RS"/>
              <a:t>Second level</a:t>
            </a:r>
          </a:p>
          <a:p>
            <a:pPr lvl="2"/>
            <a:r>
              <a:rPr lang="hr-HR" altLang="sr-Latn-RS"/>
              <a:t>Third level</a:t>
            </a:r>
          </a:p>
          <a:p>
            <a:pPr lvl="3"/>
            <a:r>
              <a:rPr lang="hr-HR" altLang="sr-Latn-RS"/>
              <a:t>Fourth level</a:t>
            </a:r>
          </a:p>
          <a:p>
            <a:pPr lvl="4"/>
            <a:r>
              <a:rPr lang="hr-HR" altLang="sr-Latn-R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r-HR"/>
          </a:p>
        </p:txBody>
      </p:sp>
      <p:sp>
        <p:nvSpPr>
          <p:cNvPr id="348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hr-HR"/>
          </a:p>
        </p:txBody>
      </p:sp>
      <p:sp>
        <p:nvSpPr>
          <p:cNvPr id="348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917B7F53-1BCD-45D1-A804-0D25E89C2083}" type="slidenum">
              <a:rPr lang="hr-HR" altLang="sr-Latn-RS"/>
              <a:pPr/>
              <a:t>‹#›</a:t>
            </a:fld>
            <a:endParaRPr lang="hr-HR" altLang="sr-Latn-RS"/>
          </a:p>
        </p:txBody>
      </p:sp>
    </p:spTree>
  </p:cSld>
  <p:clrMap bg1="lt1" tx1="dk1" bg2="lt2" tx2="dk2" accent1="accent1" accent2="accent2" accent3="accent3" accent4="accent4" accent5="accent5" accent6="accent6" hlink="hlink" folHlink="folHlink"/>
  <p:sldLayoutIdLst>
    <p:sldLayoutId id="2147485346" r:id="rId1"/>
    <p:sldLayoutId id="2147485336" r:id="rId2"/>
    <p:sldLayoutId id="2147485337" r:id="rId3"/>
    <p:sldLayoutId id="2147485338" r:id="rId4"/>
    <p:sldLayoutId id="2147485339" r:id="rId5"/>
    <p:sldLayoutId id="2147485340" r:id="rId6"/>
    <p:sldLayoutId id="2147485341" r:id="rId7"/>
    <p:sldLayoutId id="2147485342" r:id="rId8"/>
    <p:sldLayoutId id="2147485343" r:id="rId9"/>
    <p:sldLayoutId id="2147485344" r:id="rId10"/>
    <p:sldLayoutId id="2147485345" r:id="rId11"/>
  </p:sldLayoutIdLst>
  <p:transition spd="slow">
    <p:pull dir="lu"/>
  </p:transition>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122" name="Straight Connector 2"/>
          <p:cNvCxnSpPr>
            <a:cxnSpLocks noChangeShapeType="1"/>
          </p:cNvCxnSpPr>
          <p:nvPr/>
        </p:nvCxnSpPr>
        <p:spPr bwMode="auto">
          <a:xfrm>
            <a:off x="609600" y="6172200"/>
            <a:ext cx="7924800" cy="0"/>
          </a:xfrm>
          <a:prstGeom prst="line">
            <a:avLst/>
          </a:prstGeom>
          <a:noFill/>
          <a:ln w="12700" algn="ctr">
            <a:solidFill>
              <a:srgbClr val="0000FF"/>
            </a:solidFill>
            <a:round/>
            <a:headEnd/>
            <a:tailEnd/>
          </a:ln>
          <a:extLst>
            <a:ext uri="{909E8E84-426E-40DD-AFC4-6F175D3DCCD1}">
              <a14:hiddenFill xmlns:a14="http://schemas.microsoft.com/office/drawing/2010/main">
                <a:noFill/>
              </a14:hiddenFill>
            </a:ext>
          </a:extLst>
        </p:spPr>
      </p:cxnSp>
      <p:sp>
        <p:nvSpPr>
          <p:cNvPr id="5123" name="Rezervirano mjesto podnožja 4"/>
          <p:cNvSpPr>
            <a:spLocks noGrp="1"/>
          </p:cNvSpPr>
          <p:nvPr>
            <p:ph type="ftr" sz="quarter" idx="11"/>
          </p:nvPr>
        </p:nvSpPr>
        <p:spPr>
          <a:xfrm>
            <a:off x="609600" y="5802313"/>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9" name="Title 1"/>
          <p:cNvSpPr txBox="1">
            <a:spLocks/>
          </p:cNvSpPr>
          <p:nvPr/>
        </p:nvSpPr>
        <p:spPr bwMode="auto">
          <a:xfrm>
            <a:off x="706438" y="2573338"/>
            <a:ext cx="7772400" cy="1470025"/>
          </a:xfrm>
          <a:prstGeom prst="rect">
            <a:avLst/>
          </a:prstGeom>
          <a:noFill/>
          <a:ln>
            <a:noFill/>
          </a:ln>
        </p:spPr>
        <p:txBody>
          <a:bodyPr anchor="b"/>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a:spcBef>
                <a:spcPts val="1200"/>
              </a:spcBef>
              <a:defRPr/>
            </a:pPr>
            <a:r>
              <a:rPr lang="en-US" sz="2400" b="1" kern="0" dirty="0">
                <a:solidFill>
                  <a:srgbClr val="A73034"/>
                </a:solidFill>
                <a:latin typeface="Calibri" panose="020F0502020204030204" pitchFamily="34" charset="0"/>
                <a:cs typeface="Calibri" panose="020F0502020204030204" pitchFamily="34" charset="0"/>
              </a:rPr>
              <a:t>The 1</a:t>
            </a:r>
            <a:r>
              <a:rPr lang="en-US" sz="2400" b="1" kern="0" baseline="30000" dirty="0">
                <a:solidFill>
                  <a:srgbClr val="A73034"/>
                </a:solidFill>
                <a:latin typeface="Calibri" panose="020F0502020204030204" pitchFamily="34" charset="0"/>
                <a:cs typeface="Calibri" panose="020F0502020204030204" pitchFamily="34" charset="0"/>
              </a:rPr>
              <a:t>st</a:t>
            </a:r>
            <a:r>
              <a:rPr lang="en-US" sz="2400" b="1" kern="0" dirty="0">
                <a:solidFill>
                  <a:srgbClr val="A73034"/>
                </a:solidFill>
                <a:latin typeface="Calibri" panose="020F0502020204030204" pitchFamily="34" charset="0"/>
                <a:cs typeface="Calibri" panose="020F0502020204030204" pitchFamily="34" charset="0"/>
              </a:rPr>
              <a:t> </a:t>
            </a:r>
            <a:r>
              <a:rPr lang="en-US" sz="2400" b="1" kern="0" dirty="0" err="1">
                <a:solidFill>
                  <a:srgbClr val="A73034"/>
                </a:solidFill>
                <a:latin typeface="Calibri" panose="020F0502020204030204" pitchFamily="34" charset="0"/>
                <a:cs typeface="Calibri" panose="020F0502020204030204" pitchFamily="34" charset="0"/>
              </a:rPr>
              <a:t>Universitas</a:t>
            </a:r>
            <a:r>
              <a:rPr lang="en-US" sz="2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lgn="ctr">
              <a:spcBef>
                <a:spcPts val="1200"/>
              </a:spcBef>
              <a:defRPr/>
            </a:pPr>
            <a:r>
              <a:rPr lang="en-US" sz="2400" b="1" kern="0" dirty="0">
                <a:solidFill>
                  <a:srgbClr val="A73034"/>
                </a:solidFill>
                <a:latin typeface="Calibri" panose="020F0502020204030204" pitchFamily="34" charset="0"/>
                <a:cs typeface="Calibri" panose="020F0502020204030204" pitchFamily="34" charset="0"/>
              </a:rPr>
              <a:t>“ The Future of Global Governance”</a:t>
            </a:r>
            <a:endParaRPr lang="hr-HR" sz="2800" kern="0" dirty="0">
              <a:solidFill>
                <a:srgbClr val="A73034"/>
              </a:solidFill>
              <a:latin typeface="Calibri" panose="020F0502020204030204" pitchFamily="34" charset="0"/>
              <a:cs typeface="Calibri" panose="020F0502020204030204" pitchFamily="34" charset="0"/>
            </a:endParaRPr>
          </a:p>
        </p:txBody>
      </p:sp>
      <p:sp>
        <p:nvSpPr>
          <p:cNvPr id="10" name="Subtitle 2"/>
          <p:cNvSpPr txBox="1">
            <a:spLocks/>
          </p:cNvSpPr>
          <p:nvPr/>
        </p:nvSpPr>
        <p:spPr bwMode="auto">
          <a:xfrm>
            <a:off x="152400" y="4267200"/>
            <a:ext cx="8839200" cy="1295400"/>
          </a:xfrm>
          <a:prstGeom prst="rect">
            <a:avLst/>
          </a:prstGeom>
          <a:noFill/>
          <a:ln>
            <a:noFill/>
          </a:ln>
        </p:spPr>
        <p:txBody>
          <a:bodyPr>
            <a:normAutofit fontScale="92500"/>
          </a:bodyPr>
          <a:lst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algn="ctr">
              <a:lnSpc>
                <a:spcPct val="107000"/>
              </a:lnSpc>
              <a:spcAft>
                <a:spcPts val="800"/>
              </a:spcAft>
              <a:buNone/>
            </a:pP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Environmental Performance, </a:t>
            </a:r>
            <a:r>
              <a:rPr lang="en-US" sz="1800" b="1"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Enviromental</a:t>
            </a: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Cost, Environmental Disclosure and Firm Value</a:t>
            </a:r>
            <a:endParaRPr lang="en-ID"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07000"/>
              </a:lnSpc>
              <a:spcAft>
                <a:spcPts val="0"/>
              </a:spcAft>
              <a:buNone/>
            </a:pP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Ida Subaida</a:t>
            </a:r>
            <a:r>
              <a:rPr lang="id-ID" sz="1800" b="1" baseline="30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a:t>
            </a:r>
            <a:r>
              <a:rPr lang="en-US" sz="1800" b="1" baseline="30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Triska</a:t>
            </a: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dewi</a:t>
            </a:r>
            <a:r>
              <a:rPr lang="en-US"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Pramitasari</a:t>
            </a:r>
            <a:r>
              <a:rPr lang="id-ID" sz="1800" b="1" baseline="30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a:t>
            </a:r>
            <a:endParaRPr lang="en-ID"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ctr">
              <a:buNone/>
            </a:pPr>
            <a:r>
              <a:rPr lang="en-US" sz="1800" dirty="0" err="1">
                <a:solidFill>
                  <a:srgbClr val="FF0000"/>
                </a:solidFill>
                <a:effectLst/>
                <a:latin typeface="Times New Roman" panose="02020603050405020304" pitchFamily="18" charset="0"/>
                <a:ea typeface="Times New Roman" panose="02020603050405020304" pitchFamily="18" charset="0"/>
              </a:rPr>
              <a:t>Abdurachman</a:t>
            </a:r>
            <a:r>
              <a:rPr lang="en-US" sz="1800" dirty="0">
                <a:solidFill>
                  <a:srgbClr val="FF0000"/>
                </a:solidFill>
                <a:effectLst/>
                <a:latin typeface="Times New Roman" panose="02020603050405020304" pitchFamily="18" charset="0"/>
                <a:ea typeface="Times New Roman" panose="02020603050405020304" pitchFamily="18" charset="0"/>
              </a:rPr>
              <a:t> Saleh </a:t>
            </a:r>
            <a:r>
              <a:rPr lang="en-US" sz="1800" dirty="0" err="1">
                <a:solidFill>
                  <a:srgbClr val="FF0000"/>
                </a:solidFill>
                <a:effectLst/>
                <a:latin typeface="Times New Roman" panose="02020603050405020304" pitchFamily="18" charset="0"/>
                <a:ea typeface="Times New Roman" panose="02020603050405020304" pitchFamily="18" charset="0"/>
              </a:rPr>
              <a:t>Situbondo</a:t>
            </a:r>
            <a:r>
              <a:rPr lang="en-US" sz="1800" dirty="0">
                <a:solidFill>
                  <a:srgbClr val="FF0000"/>
                </a:solidFill>
                <a:effectLst/>
                <a:latin typeface="Times New Roman" panose="02020603050405020304" pitchFamily="18" charset="0"/>
                <a:ea typeface="Times New Roman" panose="02020603050405020304" pitchFamily="18" charset="0"/>
              </a:rPr>
              <a:t> University</a:t>
            </a:r>
            <a:r>
              <a:rPr lang="en-US" sz="1800" baseline="30000" dirty="0">
                <a:solidFill>
                  <a:srgbClr val="FF0000"/>
                </a:solidFill>
                <a:effectLst/>
                <a:latin typeface="Times New Roman" panose="02020603050405020304" pitchFamily="18" charset="0"/>
                <a:ea typeface="Times New Roman" panose="02020603050405020304" pitchFamily="18" charset="0"/>
              </a:rPr>
              <a:t>1,2</a:t>
            </a:r>
            <a:endParaRPr lang="hr-HR" sz="2400" kern="0" dirty="0">
              <a:solidFill>
                <a:srgbClr val="FF0000"/>
              </a:solidFill>
              <a:latin typeface="Calibri" panose="020F0502020204030204" pitchFamily="34" charset="0"/>
              <a:cs typeface="Calibri" panose="020F0502020204030204" pitchFamily="34" charset="0"/>
            </a:endParaRPr>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438" y="685800"/>
            <a:ext cx="10287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685800"/>
            <a:ext cx="141605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dir="l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noChangeArrowheads="1"/>
          </p:cNvSpPr>
          <p:nvPr>
            <p:ph type="title"/>
          </p:nvPr>
        </p:nvSpPr>
        <p:spPr/>
        <p:txBody>
          <a:bodyPr/>
          <a:lstStyle/>
          <a:p>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Result</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s</a:t>
            </a:r>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a:t>
            </a:r>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nd Discussion</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s</a:t>
            </a:r>
            <a:endParaRPr lang="hr-HR" altLang="sr-Latn-RS" sz="3600" b="1" dirty="0">
              <a:solidFill>
                <a:srgbClr val="C00000"/>
              </a:solidFill>
              <a:latin typeface="Calibri" panose="020F0502020204030204" pitchFamily="34" charset="0"/>
            </a:endParaRPr>
          </a:p>
        </p:txBody>
      </p:sp>
      <p:sp>
        <p:nvSpPr>
          <p:cNvPr id="10244" name="Rezervirano mjesto podnožja 4"/>
          <p:cNvSpPr>
            <a:spLocks noGrp="1"/>
          </p:cNvSpPr>
          <p:nvPr>
            <p:ph type="ftr" sz="quarter" idx="11"/>
          </p:nvPr>
        </p:nvSpPr>
        <p:spPr>
          <a:xfrm>
            <a:off x="574675" y="591185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E3306676-799D-409B-9954-32A6261991B9}"/>
              </a:ext>
            </a:extLst>
          </p:cNvPr>
          <p:cNvSpPr/>
          <p:nvPr/>
        </p:nvSpPr>
        <p:spPr bwMode="auto">
          <a:xfrm>
            <a:off x="71647" y="2136775"/>
            <a:ext cx="2900153" cy="1216025"/>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ID" dirty="0">
                <a:latin typeface="Times New Roman" panose="02020603050405020304" pitchFamily="18" charset="0"/>
                <a:cs typeface="Times New Roman" panose="02020603050405020304" pitchFamily="18" charset="0"/>
              </a:rPr>
              <a:t>Environmental performance has no effect on firm value</a:t>
            </a:r>
            <a:endParaRPr kumimoji="0" lang="en-ID" b="0" i="0" u="none" strike="noStrike" cap="none" normalizeH="0" baseline="0" dirty="0">
              <a:ln>
                <a:noFill/>
              </a:ln>
              <a:solidFill>
                <a:schemeClr val="tx1"/>
              </a:solidFill>
              <a:effectLst/>
              <a:latin typeface="Verdana" pitchFamily="34" charset="0"/>
            </a:endParaRPr>
          </a:p>
        </p:txBody>
      </p:sp>
      <p:sp>
        <p:nvSpPr>
          <p:cNvPr id="4" name="Rectangle: Rounded Corners 3">
            <a:extLst>
              <a:ext uri="{FF2B5EF4-FFF2-40B4-BE49-F238E27FC236}">
                <a16:creationId xmlns:a16="http://schemas.microsoft.com/office/drawing/2014/main" id="{239673EE-98FF-41CD-8995-34FEAA3C5B35}"/>
              </a:ext>
            </a:extLst>
          </p:cNvPr>
          <p:cNvSpPr/>
          <p:nvPr/>
        </p:nvSpPr>
        <p:spPr bwMode="auto">
          <a:xfrm>
            <a:off x="249070" y="4173082"/>
            <a:ext cx="2615821" cy="113105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ID"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costs have no effect on firm value</a:t>
            </a:r>
          </a:p>
        </p:txBody>
      </p:sp>
      <p:sp>
        <p:nvSpPr>
          <p:cNvPr id="6" name="Rectangle 5">
            <a:extLst>
              <a:ext uri="{FF2B5EF4-FFF2-40B4-BE49-F238E27FC236}">
                <a16:creationId xmlns:a16="http://schemas.microsoft.com/office/drawing/2014/main" id="{26155F97-6E0C-4344-A8DF-AFE43A05E934}"/>
              </a:ext>
            </a:extLst>
          </p:cNvPr>
          <p:cNvSpPr/>
          <p:nvPr/>
        </p:nvSpPr>
        <p:spPr bwMode="auto">
          <a:xfrm>
            <a:off x="3327778" y="2133600"/>
            <a:ext cx="5816222" cy="1828800"/>
          </a:xfrm>
          <a:prstGeom prst="rect">
            <a:avLst/>
          </a:prstGeom>
          <a:noFill/>
          <a:ln w="28575" cap="flat" cmpd="sng" algn="ctr">
            <a:solidFill>
              <a:srgbClr val="A730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r>
              <a:rPr lang="en-ID" sz="1800" dirty="0">
                <a:solidFill>
                  <a:srgbClr val="222222"/>
                </a:solidFill>
                <a:effectLst/>
                <a:latin typeface="Times New Roman" panose="02020603050405020304" pitchFamily="18" charset="0"/>
                <a:ea typeface="Times New Roman" panose="02020603050405020304" pitchFamily="18" charset="0"/>
              </a:rPr>
              <a:t>Good environmental performance does not necessarily provide direct feedback or direct benefits for investors. A good image of a company with good environmental performance can be felt in the long term, so that in the short term it cannot increase company value</a:t>
            </a:r>
            <a:r>
              <a:rPr lang="en-ID" dirty="0">
                <a:ea typeface="Times New Roman" panose="02020603050405020304" pitchFamily="18" charset="0"/>
              </a:rPr>
              <a:t>.</a:t>
            </a:r>
            <a:endParaRPr lang="en-ID" sz="1800" dirty="0"/>
          </a:p>
        </p:txBody>
      </p:sp>
      <p:sp>
        <p:nvSpPr>
          <p:cNvPr id="12" name="Rectangle 11">
            <a:extLst>
              <a:ext uri="{FF2B5EF4-FFF2-40B4-BE49-F238E27FC236}">
                <a16:creationId xmlns:a16="http://schemas.microsoft.com/office/drawing/2014/main" id="{F11AEA0E-628D-4A08-9328-D062C5C57BA5}"/>
              </a:ext>
            </a:extLst>
          </p:cNvPr>
          <p:cNvSpPr/>
          <p:nvPr/>
        </p:nvSpPr>
        <p:spPr bwMode="auto">
          <a:xfrm>
            <a:off x="3022978" y="1902004"/>
            <a:ext cx="5816222" cy="1828800"/>
          </a:xfrm>
          <a:prstGeom prst="rect">
            <a:avLst/>
          </a:prstGeom>
          <a:noFill/>
          <a:ln w="28575" cap="flat" cmpd="sng" algn="ctr">
            <a:solidFill>
              <a:srgbClr val="DFB1A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D" sz="1800" dirty="0"/>
          </a:p>
        </p:txBody>
      </p:sp>
      <p:sp>
        <p:nvSpPr>
          <p:cNvPr id="8" name="Oval 7">
            <a:extLst>
              <a:ext uri="{FF2B5EF4-FFF2-40B4-BE49-F238E27FC236}">
                <a16:creationId xmlns:a16="http://schemas.microsoft.com/office/drawing/2014/main" id="{5744257E-8B23-41AD-9FAE-5D3375385A89}"/>
              </a:ext>
            </a:extLst>
          </p:cNvPr>
          <p:cNvSpPr/>
          <p:nvPr/>
        </p:nvSpPr>
        <p:spPr bwMode="auto">
          <a:xfrm>
            <a:off x="3103731" y="4111983"/>
            <a:ext cx="5976900" cy="1711325"/>
          </a:xfrm>
          <a:prstGeom prst="ellipse">
            <a:avLst/>
          </a:prstGeom>
          <a:noFill/>
          <a:ln w="28575" cap="flat" cmpd="sng" algn="ctr">
            <a:solidFill>
              <a:srgbClr val="A730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ID" sz="1600" dirty="0">
                <a:solidFill>
                  <a:srgbClr val="222222"/>
                </a:solidFill>
                <a:effectLst/>
                <a:latin typeface="Times New Roman" panose="02020603050405020304" pitchFamily="18" charset="0"/>
                <a:ea typeface="Times New Roman" panose="02020603050405020304" pitchFamily="18" charset="0"/>
              </a:rPr>
              <a:t>These environmental costs are also considered for some companies as compensation for environmental damage caused by the company's operations, not as something that can improve the company's reputation.</a:t>
            </a:r>
            <a:endParaRPr kumimoji="0" lang="en-ID" sz="1600" b="0" i="0" u="none" strike="noStrike" cap="none" normalizeH="0" baseline="0" dirty="0">
              <a:ln>
                <a:noFill/>
              </a:ln>
              <a:solidFill>
                <a:schemeClr val="tx1"/>
              </a:solidFill>
              <a:effectLst/>
              <a:latin typeface="Verdana" pitchFamily="34" charset="0"/>
            </a:endParaRPr>
          </a:p>
        </p:txBody>
      </p:sp>
      <p:sp>
        <p:nvSpPr>
          <p:cNvPr id="11" name="Rectangle: Rounded Corners 10">
            <a:extLst>
              <a:ext uri="{FF2B5EF4-FFF2-40B4-BE49-F238E27FC236}">
                <a16:creationId xmlns:a16="http://schemas.microsoft.com/office/drawing/2014/main" id="{7B90CE71-D3EC-4E90-8F54-C8A8F99CB37B}"/>
              </a:ext>
            </a:extLst>
          </p:cNvPr>
          <p:cNvSpPr/>
          <p:nvPr/>
        </p:nvSpPr>
        <p:spPr bwMode="auto">
          <a:xfrm>
            <a:off x="3103730" y="4111983"/>
            <a:ext cx="5964069" cy="1679217"/>
          </a:xfrm>
          <a:prstGeom prst="roundRect">
            <a:avLst/>
          </a:prstGeom>
          <a:noFill/>
          <a:ln w="28575" cap="flat" cmpd="sng" algn="ctr">
            <a:solidFill>
              <a:srgbClr val="DFB1A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D" sz="1800" b="0" i="0" u="none" strike="noStrike" cap="none" normalizeH="0" baseline="0" dirty="0">
              <a:ln>
                <a:noFill/>
              </a:ln>
              <a:solidFill>
                <a:schemeClr val="tx1"/>
              </a:solidFill>
              <a:effectLst/>
              <a:latin typeface="Verdana" pitchFamily="34" charset="0"/>
            </a:endParaRPr>
          </a:p>
        </p:txBody>
      </p:sp>
    </p:spTree>
  </p:cSld>
  <p:clrMapOvr>
    <a:masterClrMapping/>
  </p:clrMapOvr>
  <p:transition spd="slow">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noChangeArrowheads="1"/>
          </p:cNvSpPr>
          <p:nvPr>
            <p:ph type="title"/>
          </p:nvPr>
        </p:nvSpPr>
        <p:spPr/>
        <p:txBody>
          <a:bodyPr/>
          <a:lstStyle/>
          <a:p>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Result</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s</a:t>
            </a:r>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a:t>
            </a:r>
            <a:r>
              <a:rPr lang="id-ID"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nd Discussion</a:t>
            </a:r>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s</a:t>
            </a:r>
            <a:endParaRPr lang="hr-HR" altLang="sr-Latn-RS" sz="3600" b="1" dirty="0">
              <a:solidFill>
                <a:srgbClr val="C00000"/>
              </a:solidFill>
              <a:latin typeface="Calibri" panose="020F0502020204030204" pitchFamily="34" charset="0"/>
            </a:endParaRPr>
          </a:p>
        </p:txBody>
      </p:sp>
      <p:sp>
        <p:nvSpPr>
          <p:cNvPr id="10244" name="Rezervirano mjesto podnožja 4"/>
          <p:cNvSpPr>
            <a:spLocks noGrp="1"/>
          </p:cNvSpPr>
          <p:nvPr>
            <p:ph type="ftr" sz="quarter" idx="11"/>
          </p:nvPr>
        </p:nvSpPr>
        <p:spPr>
          <a:xfrm>
            <a:off x="574675" y="591185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239673EE-98FF-41CD-8995-34FEAA3C5B35}"/>
              </a:ext>
            </a:extLst>
          </p:cNvPr>
          <p:cNvSpPr/>
          <p:nvPr/>
        </p:nvSpPr>
        <p:spPr bwMode="auto">
          <a:xfrm>
            <a:off x="152400" y="2006263"/>
            <a:ext cx="2615821" cy="113105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ID" sz="1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disclosure strengthens the relationship between environmental performance and firm value</a:t>
            </a:r>
          </a:p>
        </p:txBody>
      </p:sp>
      <p:sp>
        <p:nvSpPr>
          <p:cNvPr id="12" name="Rectangle 11">
            <a:extLst>
              <a:ext uri="{FF2B5EF4-FFF2-40B4-BE49-F238E27FC236}">
                <a16:creationId xmlns:a16="http://schemas.microsoft.com/office/drawing/2014/main" id="{F11AEA0E-628D-4A08-9328-D062C5C57BA5}"/>
              </a:ext>
            </a:extLst>
          </p:cNvPr>
          <p:cNvSpPr/>
          <p:nvPr/>
        </p:nvSpPr>
        <p:spPr bwMode="auto">
          <a:xfrm>
            <a:off x="3099178" y="3733800"/>
            <a:ext cx="5816222" cy="1828800"/>
          </a:xfrm>
          <a:prstGeom prst="rect">
            <a:avLst/>
          </a:prstGeom>
          <a:noFill/>
          <a:ln w="28575" cap="flat" cmpd="sng" algn="ctr">
            <a:solidFill>
              <a:srgbClr val="DFB1A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ID" sz="1800" dirty="0"/>
          </a:p>
        </p:txBody>
      </p:sp>
      <p:sp>
        <p:nvSpPr>
          <p:cNvPr id="8" name="Oval 7">
            <a:extLst>
              <a:ext uri="{FF2B5EF4-FFF2-40B4-BE49-F238E27FC236}">
                <a16:creationId xmlns:a16="http://schemas.microsoft.com/office/drawing/2014/main" id="{5744257E-8B23-41AD-9FAE-5D3375385A89}"/>
              </a:ext>
            </a:extLst>
          </p:cNvPr>
          <p:cNvSpPr/>
          <p:nvPr/>
        </p:nvSpPr>
        <p:spPr bwMode="auto">
          <a:xfrm>
            <a:off x="3171649" y="1945164"/>
            <a:ext cx="5976900" cy="1711325"/>
          </a:xfrm>
          <a:prstGeom prst="ellipse">
            <a:avLst/>
          </a:prstGeom>
          <a:noFill/>
          <a:ln w="28575" cap="flat" cmpd="sng" algn="ctr">
            <a:solidFill>
              <a:srgbClr val="A730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ID" sz="1600" dirty="0">
                <a:solidFill>
                  <a:srgbClr val="222222"/>
                </a:solidFill>
                <a:effectLst/>
                <a:latin typeface="Times New Roman" panose="02020603050405020304" pitchFamily="18" charset="0"/>
                <a:ea typeface="Times New Roman" panose="02020603050405020304" pitchFamily="18" charset="0"/>
              </a:rPr>
              <a:t>The environmental performance carried out by the company must be accompanied by good environmental disclosure so that the financial performance that has been carried out by the company can be known by investors</a:t>
            </a:r>
            <a:endParaRPr kumimoji="0" lang="en-ID" sz="1600" b="0" i="0" u="none" strike="noStrike" cap="none" normalizeH="0" baseline="0" dirty="0">
              <a:ln>
                <a:noFill/>
              </a:ln>
              <a:solidFill>
                <a:schemeClr val="tx1"/>
              </a:solidFill>
              <a:effectLst/>
              <a:latin typeface="Verdana" pitchFamily="34" charset="0"/>
            </a:endParaRPr>
          </a:p>
        </p:txBody>
      </p:sp>
      <p:sp>
        <p:nvSpPr>
          <p:cNvPr id="11" name="Rectangle: Rounded Corners 10">
            <a:extLst>
              <a:ext uri="{FF2B5EF4-FFF2-40B4-BE49-F238E27FC236}">
                <a16:creationId xmlns:a16="http://schemas.microsoft.com/office/drawing/2014/main" id="{7B90CE71-D3EC-4E90-8F54-C8A8F99CB37B}"/>
              </a:ext>
            </a:extLst>
          </p:cNvPr>
          <p:cNvSpPr/>
          <p:nvPr/>
        </p:nvSpPr>
        <p:spPr bwMode="auto">
          <a:xfrm>
            <a:off x="3171648" y="1945164"/>
            <a:ext cx="5964069" cy="1679217"/>
          </a:xfrm>
          <a:prstGeom prst="roundRect">
            <a:avLst/>
          </a:prstGeom>
          <a:noFill/>
          <a:ln w="28575" cap="flat" cmpd="sng" algn="ctr">
            <a:solidFill>
              <a:srgbClr val="DFB1A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D" sz="1800" b="0" i="0" u="none" strike="noStrike" cap="none" normalizeH="0" baseline="0" dirty="0">
              <a:ln>
                <a:noFill/>
              </a:ln>
              <a:solidFill>
                <a:schemeClr val="tx1"/>
              </a:solidFill>
              <a:effectLst/>
              <a:latin typeface="Verdana" pitchFamily="34" charset="0"/>
            </a:endParaRPr>
          </a:p>
        </p:txBody>
      </p:sp>
      <p:sp>
        <p:nvSpPr>
          <p:cNvPr id="15" name="Oval 14">
            <a:extLst>
              <a:ext uri="{FF2B5EF4-FFF2-40B4-BE49-F238E27FC236}">
                <a16:creationId xmlns:a16="http://schemas.microsoft.com/office/drawing/2014/main" id="{F822AEB3-185F-4D04-9EC4-F9482FD57A2C}"/>
              </a:ext>
            </a:extLst>
          </p:cNvPr>
          <p:cNvSpPr/>
          <p:nvPr/>
        </p:nvSpPr>
        <p:spPr bwMode="auto">
          <a:xfrm>
            <a:off x="76200" y="4026534"/>
            <a:ext cx="2900153" cy="1216025"/>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buClr>
                <a:srgbClr val="00B0F0"/>
              </a:buClr>
              <a:buSzPct val="85000"/>
            </a:pPr>
            <a:r>
              <a:rPr lang="en-ID" sz="13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disclosure strengthens the relationship between environmental costs and firm value</a:t>
            </a:r>
            <a:endParaRPr lang="hr-HR" altLang="sr-Latn-RS" sz="1300" dirty="0">
              <a:solidFill>
                <a:srgbClr val="A73034"/>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E3D4C775-1E8F-445D-8A21-048B7621445E}"/>
              </a:ext>
            </a:extLst>
          </p:cNvPr>
          <p:cNvSpPr/>
          <p:nvPr/>
        </p:nvSpPr>
        <p:spPr bwMode="auto">
          <a:xfrm>
            <a:off x="3276600" y="4023359"/>
            <a:ext cx="5816222" cy="1828800"/>
          </a:xfrm>
          <a:prstGeom prst="rect">
            <a:avLst/>
          </a:prstGeom>
          <a:noFill/>
          <a:ln w="28575" cap="flat" cmpd="sng" algn="ctr">
            <a:solidFill>
              <a:srgbClr val="A730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r>
              <a:rPr lang="en-ID" dirty="0">
                <a:solidFill>
                  <a:srgbClr val="222222"/>
                </a:solidFill>
                <a:latin typeface="Times New Roman" panose="02020603050405020304" pitchFamily="18" charset="0"/>
                <a:ea typeface="Times New Roman" panose="02020603050405020304" pitchFamily="18" charset="0"/>
              </a:rPr>
              <a:t>S</a:t>
            </a:r>
            <a:r>
              <a:rPr lang="en-ID" sz="1800" dirty="0">
                <a:solidFill>
                  <a:srgbClr val="222222"/>
                </a:solidFill>
                <a:effectLst/>
                <a:latin typeface="Times New Roman" panose="02020603050405020304" pitchFamily="18" charset="0"/>
                <a:ea typeface="Times New Roman" panose="02020603050405020304" pitchFamily="18" charset="0"/>
              </a:rPr>
              <a:t>ource of information for investors that environmental costs incurred by the company are not only compensation for environmental damage caused by the company, but also as a form of good participation by the company in participating in protecting the environment.</a:t>
            </a:r>
            <a:endParaRPr lang="en-ID" sz="1800" dirty="0"/>
          </a:p>
        </p:txBody>
      </p:sp>
    </p:spTree>
    <p:extLst>
      <p:ext uri="{BB962C8B-B14F-4D97-AF65-F5344CB8AC3E}">
        <p14:creationId xmlns:p14="http://schemas.microsoft.com/office/powerpoint/2010/main" val="3420665603"/>
      </p:ext>
    </p:extLst>
  </p:cSld>
  <p:clrMapOvr>
    <a:masterClrMapping/>
  </p:clrMapOvr>
  <p:transition spd="slow">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noChangeArrowheads="1"/>
          </p:cNvSpPr>
          <p:nvPr>
            <p:ph type="title"/>
          </p:nvPr>
        </p:nvSpPr>
        <p:spPr/>
        <p:txBody>
          <a:bodyPr/>
          <a:lstStyle/>
          <a:p>
            <a:r>
              <a:rPr lang="hr-HR" altLang="sr-Latn-RS" sz="3600" b="1" dirty="0">
                <a:solidFill>
                  <a:srgbClr val="C00000"/>
                </a:solidFill>
                <a:latin typeface="Calibri" panose="020F0502020204030204" pitchFamily="34" charset="0"/>
                <a:cs typeface="Calibri" panose="020F0502020204030204" pitchFamily="34" charset="0"/>
              </a:rPr>
              <a:t>Conclusion</a:t>
            </a:r>
            <a:endParaRPr lang="hr-HR" altLang="sr-Latn-RS" sz="3600" b="1" dirty="0">
              <a:solidFill>
                <a:srgbClr val="C00000"/>
              </a:solidFill>
              <a:latin typeface="Calibri" panose="020F0502020204030204" pitchFamily="34" charset="0"/>
            </a:endParaRPr>
          </a:p>
        </p:txBody>
      </p:sp>
      <p:sp>
        <p:nvSpPr>
          <p:cNvPr id="10244" name="Rezervirano mjesto podnožja 4"/>
          <p:cNvSpPr>
            <a:spLocks noGrp="1"/>
          </p:cNvSpPr>
          <p:nvPr>
            <p:ph type="ftr" sz="quarter" idx="11"/>
          </p:nvPr>
        </p:nvSpPr>
        <p:spPr>
          <a:xfrm>
            <a:off x="574675" y="591185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id="{F5A24CA2-5D53-4563-85A8-7B3F7F9CF99A}"/>
              </a:ext>
            </a:extLst>
          </p:cNvPr>
          <p:cNvGraphicFramePr/>
          <p:nvPr>
            <p:extLst>
              <p:ext uri="{D42A27DB-BD31-4B8C-83A1-F6EECF244321}">
                <p14:modId xmlns:p14="http://schemas.microsoft.com/office/powerpoint/2010/main" val="58542665"/>
              </p:ext>
            </p:extLst>
          </p:nvPr>
        </p:nvGraphicFramePr>
        <p:xfrm>
          <a:off x="152401" y="1752600"/>
          <a:ext cx="8915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266010"/>
      </p:ext>
    </p:extLst>
  </p:cSld>
  <p:clrMapOvr>
    <a:masterClrMapping/>
  </p:clrMapOvr>
  <p:transition spd="slow">
    <p:pull dir="lu"/>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1266" name="Straight Connector 2"/>
          <p:cNvCxnSpPr>
            <a:cxnSpLocks noChangeShapeType="1"/>
          </p:cNvCxnSpPr>
          <p:nvPr/>
        </p:nvCxnSpPr>
        <p:spPr bwMode="auto">
          <a:xfrm>
            <a:off x="609600" y="6172200"/>
            <a:ext cx="7924800" cy="0"/>
          </a:xfrm>
          <a:prstGeom prst="line">
            <a:avLst/>
          </a:prstGeom>
          <a:noFill/>
          <a:ln w="12700" algn="ctr">
            <a:solidFill>
              <a:srgbClr val="0000FF"/>
            </a:solidFill>
            <a:round/>
            <a:headEnd/>
            <a:tailEnd/>
          </a:ln>
          <a:extLst>
            <a:ext uri="{909E8E84-426E-40DD-AFC4-6F175D3DCCD1}">
              <a14:hiddenFill xmlns:a14="http://schemas.microsoft.com/office/drawing/2010/main">
                <a:noFill/>
              </a14:hiddenFill>
            </a:ext>
          </a:extLst>
        </p:spPr>
      </p:cxnSp>
      <p:sp>
        <p:nvSpPr>
          <p:cNvPr id="11267" name="Rectangle 11"/>
          <p:cNvSpPr>
            <a:spLocks noChangeArrowheads="1"/>
          </p:cNvSpPr>
          <p:nvPr/>
        </p:nvSpPr>
        <p:spPr bwMode="auto">
          <a:xfrm>
            <a:off x="1066800" y="2741613"/>
            <a:ext cx="708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ctr" eaLnBrk="1" hangingPunct="1">
              <a:spcBef>
                <a:spcPct val="0"/>
              </a:spcBef>
              <a:buClrTx/>
              <a:buFontTx/>
              <a:buNone/>
            </a:pPr>
            <a:r>
              <a:rPr lang="en-US" altLang="sr-Latn-RS" sz="3600" b="1">
                <a:solidFill>
                  <a:srgbClr val="A73034"/>
                </a:solidFill>
                <a:latin typeface="Calibri" panose="020F0502020204030204" pitchFamily="34" charset="0"/>
              </a:rPr>
              <a:t>THANK YOU</a:t>
            </a:r>
            <a:endParaRPr lang="hr-HR" altLang="sr-Latn-RS" sz="3600" b="1">
              <a:solidFill>
                <a:srgbClr val="A73034"/>
              </a:solidFill>
              <a:latin typeface="Calibri" panose="020F0502020204030204" pitchFamily="34" charset="0"/>
            </a:endParaRPr>
          </a:p>
        </p:txBody>
      </p:sp>
      <p:sp>
        <p:nvSpPr>
          <p:cNvPr id="11268" name="Text Box 5"/>
          <p:cNvSpPr txBox="1">
            <a:spLocks noChangeArrowheads="1"/>
          </p:cNvSpPr>
          <p:nvPr/>
        </p:nvSpPr>
        <p:spPr bwMode="auto">
          <a:xfrm>
            <a:off x="1611312" y="5105400"/>
            <a:ext cx="5997575" cy="57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ctr" eaLnBrk="1" hangingPunct="1">
              <a:spcBef>
                <a:spcPct val="0"/>
              </a:spcBef>
              <a:buClrTx/>
              <a:buFontTx/>
              <a:buNone/>
            </a:pPr>
            <a:r>
              <a:rPr lang="en-US" altLang="sr-Latn-RS" sz="1400" dirty="0">
                <a:solidFill>
                  <a:srgbClr val="C00000"/>
                </a:solidFill>
                <a:latin typeface="Calibri" panose="020F0502020204030204" pitchFamily="34" charset="0"/>
                <a:cs typeface="Calibri" panose="020F0502020204030204" pitchFamily="34" charset="0"/>
              </a:rPr>
              <a:t>Ida Subaida and </a:t>
            </a:r>
            <a:r>
              <a:rPr lang="en-US" altLang="sr-Latn-RS" sz="1400" dirty="0" err="1">
                <a:solidFill>
                  <a:srgbClr val="C00000"/>
                </a:solidFill>
                <a:latin typeface="Calibri" panose="020F0502020204030204" pitchFamily="34" charset="0"/>
                <a:cs typeface="Calibri" panose="020F0502020204030204" pitchFamily="34" charset="0"/>
              </a:rPr>
              <a:t>Triska</a:t>
            </a:r>
            <a:r>
              <a:rPr lang="en-US" altLang="sr-Latn-RS" sz="1400" dirty="0">
                <a:solidFill>
                  <a:srgbClr val="C00000"/>
                </a:solidFill>
                <a:latin typeface="Calibri" panose="020F0502020204030204" pitchFamily="34" charset="0"/>
                <a:cs typeface="Calibri" panose="020F0502020204030204" pitchFamily="34" charset="0"/>
              </a:rPr>
              <a:t> </a:t>
            </a:r>
            <a:r>
              <a:rPr lang="en-US" altLang="sr-Latn-RS" sz="1400" dirty="0" err="1">
                <a:solidFill>
                  <a:srgbClr val="C00000"/>
                </a:solidFill>
                <a:latin typeface="Calibri" panose="020F0502020204030204" pitchFamily="34" charset="0"/>
                <a:cs typeface="Calibri" panose="020F0502020204030204" pitchFamily="34" charset="0"/>
              </a:rPr>
              <a:t>Dewi</a:t>
            </a:r>
            <a:r>
              <a:rPr lang="en-US" altLang="sr-Latn-RS" sz="1400" dirty="0">
                <a:solidFill>
                  <a:srgbClr val="C00000"/>
                </a:solidFill>
                <a:latin typeface="Calibri" panose="020F0502020204030204" pitchFamily="34" charset="0"/>
                <a:cs typeface="Calibri" panose="020F0502020204030204" pitchFamily="34" charset="0"/>
              </a:rPr>
              <a:t> </a:t>
            </a:r>
            <a:r>
              <a:rPr lang="en-US" altLang="sr-Latn-RS" sz="1400" dirty="0" err="1">
                <a:solidFill>
                  <a:srgbClr val="C00000"/>
                </a:solidFill>
                <a:latin typeface="Calibri" panose="020F0502020204030204" pitchFamily="34" charset="0"/>
                <a:cs typeface="Calibri" panose="020F0502020204030204" pitchFamily="34" charset="0"/>
              </a:rPr>
              <a:t>Pramitasari</a:t>
            </a:r>
            <a:endParaRPr lang="en-US" altLang="sr-Latn-RS" sz="1400" dirty="0">
              <a:solidFill>
                <a:srgbClr val="C00000"/>
              </a:solidFill>
              <a:latin typeface="Calibri" panose="020F0502020204030204" pitchFamily="34" charset="0"/>
              <a:cs typeface="Calibri" panose="020F0502020204030204" pitchFamily="34" charset="0"/>
            </a:endParaRPr>
          </a:p>
          <a:p>
            <a:pPr algn="ctr">
              <a:lnSpc>
                <a:spcPct val="107000"/>
              </a:lnSpc>
              <a:spcAft>
                <a:spcPts val="0"/>
              </a:spcAft>
              <a:buNone/>
            </a:pPr>
            <a:r>
              <a:rPr lang="en-US" sz="1400"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i</a:t>
            </a:r>
            <a:r>
              <a:rPr lang="en-US" sz="1400" i="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da_subaida@unars.ac.id</a:t>
            </a:r>
            <a:r>
              <a:rPr lang="en-US" sz="1400" i="1" baseline="30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1400" i="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triska_dewi@unars.ac.id</a:t>
            </a:r>
            <a:endParaRPr lang="hr-HR" altLang="sr-Latn-RS" sz="1400" dirty="0">
              <a:solidFill>
                <a:srgbClr val="C00000"/>
              </a:solidFill>
              <a:latin typeface="Calibri" panose="020F0502020204030204" pitchFamily="34" charset="0"/>
              <a:cs typeface="Calibri" panose="020F0502020204030204" pitchFamily="34" charset="0"/>
            </a:endParaRPr>
          </a:p>
        </p:txBody>
      </p:sp>
      <p:sp>
        <p:nvSpPr>
          <p:cNvPr id="11269" name="Rezervirano mjesto podnožja 4"/>
          <p:cNvSpPr>
            <a:spLocks noGrp="1"/>
          </p:cNvSpPr>
          <p:nvPr>
            <p:ph type="ftr" sz="quarter" idx="11"/>
          </p:nvPr>
        </p:nvSpPr>
        <p:spPr>
          <a:xfrm>
            <a:off x="609600" y="5959475"/>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pic>
        <p:nvPicPr>
          <p:cNvPr id="1127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438" y="685800"/>
            <a:ext cx="10287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4550" y="701676"/>
            <a:ext cx="141605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p:cNvSpPr>
            <a:spLocks noGrp="1" noChangeArrowheads="1"/>
          </p:cNvSpPr>
          <p:nvPr>
            <p:ph type="title"/>
          </p:nvPr>
        </p:nvSpPr>
        <p:spPr>
          <a:xfrm>
            <a:off x="574675" y="249238"/>
            <a:ext cx="8001000" cy="1216025"/>
          </a:xfrm>
        </p:spPr>
        <p:txBody>
          <a:bodyPr/>
          <a:lstStyle/>
          <a:p>
            <a:r>
              <a:rPr lang="hr-HR" altLang="sr-Latn-RS" sz="3600" b="1">
                <a:solidFill>
                  <a:srgbClr val="A73034"/>
                </a:solidFill>
                <a:latin typeface="Calibri" panose="020F0502020204030204" pitchFamily="34" charset="0"/>
              </a:rPr>
              <a:t>Content</a:t>
            </a:r>
          </a:p>
        </p:txBody>
      </p:sp>
      <p:sp>
        <p:nvSpPr>
          <p:cNvPr id="6147" name="Rectangle 3"/>
          <p:cNvSpPr txBox="1">
            <a:spLocks noChangeArrowheads="1"/>
          </p:cNvSpPr>
          <p:nvPr/>
        </p:nvSpPr>
        <p:spPr bwMode="auto">
          <a:xfrm>
            <a:off x="912813" y="2057400"/>
            <a:ext cx="7850187"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marL="342900" indent="-34290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450850" indent="-4508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lvl="1">
              <a:buClr>
                <a:srgbClr val="00B0F0"/>
              </a:buClr>
              <a:buSzPct val="85000"/>
              <a:buFont typeface="Wingdings" panose="05000000000000000000" pitchFamily="2" charset="2"/>
              <a:buChar char="Ø"/>
            </a:pPr>
            <a:r>
              <a:rPr lang="hr-HR" altLang="sr-Latn-RS" sz="2800" b="1" dirty="0">
                <a:latin typeface="Calibri" panose="020F0502020204030204" pitchFamily="34" charset="0"/>
                <a:cs typeface="Calibri" panose="020F0502020204030204" pitchFamily="34" charset="0"/>
              </a:rPr>
              <a:t>Introduction</a:t>
            </a:r>
          </a:p>
          <a:p>
            <a:pPr lvl="1">
              <a:buClr>
                <a:srgbClr val="00B0F0"/>
              </a:buClr>
              <a:buSzPct val="85000"/>
              <a:buFont typeface="Wingdings" panose="05000000000000000000" pitchFamily="2" charset="2"/>
              <a:buChar char="Ø"/>
            </a:pPr>
            <a:r>
              <a:rPr lang="en-US" sz="2800" b="1" dirty="0">
                <a:effectLst/>
                <a:latin typeface="Calibri" panose="020F0502020204030204" pitchFamily="34" charset="0"/>
                <a:ea typeface="Times New Roman" panose="02020603050405020304" pitchFamily="18" charset="0"/>
                <a:cs typeface="Calibri" panose="020F0502020204030204" pitchFamily="34" charset="0"/>
              </a:rPr>
              <a:t>Literature Review </a:t>
            </a:r>
            <a:r>
              <a:rPr lang="en-US" sz="2800" b="1" dirty="0">
                <a:latin typeface="Calibri" panose="020F0502020204030204" pitchFamily="34" charset="0"/>
                <a:ea typeface="Times New Roman" panose="02020603050405020304" pitchFamily="18" charset="0"/>
                <a:cs typeface="Calibri" panose="020F0502020204030204" pitchFamily="34" charset="0"/>
              </a:rPr>
              <a:t>a</a:t>
            </a:r>
            <a:r>
              <a:rPr lang="en-US" sz="2800" b="1" dirty="0">
                <a:effectLst/>
                <a:latin typeface="Calibri" panose="020F0502020204030204" pitchFamily="34" charset="0"/>
                <a:ea typeface="Times New Roman" panose="02020603050405020304" pitchFamily="18" charset="0"/>
                <a:cs typeface="Calibri" panose="020F0502020204030204" pitchFamily="34" charset="0"/>
              </a:rPr>
              <a:t>nd Hypothesis Development</a:t>
            </a:r>
            <a:endParaRPr lang="hr-HR" altLang="sr-Latn-RS" sz="2800" b="1" dirty="0">
              <a:latin typeface="Calibri" panose="020F0502020204030204" pitchFamily="34" charset="0"/>
              <a:cs typeface="Calibri" panose="020F0502020204030204" pitchFamily="34" charset="0"/>
            </a:endParaRPr>
          </a:p>
          <a:p>
            <a:pPr lvl="1">
              <a:buClr>
                <a:srgbClr val="00B0F0"/>
              </a:buClr>
              <a:buSzPct val="85000"/>
              <a:buFont typeface="Wingdings" panose="05000000000000000000" pitchFamily="2" charset="2"/>
              <a:buChar char="Ø"/>
            </a:pPr>
            <a:r>
              <a:rPr lang="en-US" sz="2800" b="1" dirty="0">
                <a:effectLst/>
                <a:latin typeface="Calibri" panose="020F0502020204030204" pitchFamily="34" charset="0"/>
                <a:ea typeface="Times New Roman" panose="02020603050405020304" pitchFamily="18" charset="0"/>
                <a:cs typeface="Calibri" panose="020F0502020204030204" pitchFamily="34" charset="0"/>
              </a:rPr>
              <a:t>Research Methodology</a:t>
            </a:r>
            <a:endParaRPr lang="en-ID" sz="2800" b="1" dirty="0">
              <a:effectLst/>
              <a:latin typeface="Calibri" panose="020F0502020204030204" pitchFamily="34" charset="0"/>
              <a:ea typeface="Times New Roman" panose="02020603050405020304" pitchFamily="18" charset="0"/>
              <a:cs typeface="Calibri" panose="020F0502020204030204" pitchFamily="34" charset="0"/>
            </a:endParaRPr>
          </a:p>
          <a:p>
            <a:pPr lvl="1">
              <a:buClr>
                <a:srgbClr val="00B0F0"/>
              </a:buClr>
              <a:buSzPct val="85000"/>
              <a:buFont typeface="Wingdings" panose="05000000000000000000" pitchFamily="2" charset="2"/>
              <a:buChar char="Ø"/>
            </a:pPr>
            <a:r>
              <a:rPr lang="id-ID" sz="2800" b="1" dirty="0">
                <a:effectLst/>
                <a:latin typeface="Calibri" panose="020F0502020204030204" pitchFamily="34" charset="0"/>
                <a:ea typeface="Times New Roman" panose="02020603050405020304" pitchFamily="18" charset="0"/>
                <a:cs typeface="Calibri" panose="020F0502020204030204" pitchFamily="34" charset="0"/>
              </a:rPr>
              <a:t>Result</a:t>
            </a:r>
            <a:r>
              <a:rPr lang="en-US" sz="2800" b="1" dirty="0">
                <a:effectLst/>
                <a:latin typeface="Calibri" panose="020F0502020204030204" pitchFamily="34" charset="0"/>
                <a:ea typeface="Times New Roman" panose="02020603050405020304" pitchFamily="18" charset="0"/>
                <a:cs typeface="Calibri" panose="020F0502020204030204" pitchFamily="34" charset="0"/>
              </a:rPr>
              <a:t>s</a:t>
            </a:r>
            <a:r>
              <a:rPr lang="id-ID" sz="2800" b="1" dirty="0">
                <a:effectLst/>
                <a:latin typeface="Calibri" panose="020F0502020204030204" pitchFamily="34" charset="0"/>
                <a:ea typeface="Times New Roman" panose="02020603050405020304" pitchFamily="18" charset="0"/>
                <a:cs typeface="Calibri" panose="020F0502020204030204" pitchFamily="34" charset="0"/>
              </a:rPr>
              <a:t> </a:t>
            </a:r>
            <a:r>
              <a:rPr lang="en-US" sz="2800" b="1" dirty="0">
                <a:effectLst/>
                <a:latin typeface="Calibri" panose="020F0502020204030204" pitchFamily="34" charset="0"/>
                <a:ea typeface="Times New Roman" panose="02020603050405020304" pitchFamily="18" charset="0"/>
                <a:cs typeface="Calibri" panose="020F0502020204030204" pitchFamily="34" charset="0"/>
              </a:rPr>
              <a:t>a</a:t>
            </a:r>
            <a:r>
              <a:rPr lang="id-ID" sz="2800" b="1" dirty="0">
                <a:effectLst/>
                <a:latin typeface="Calibri" panose="020F0502020204030204" pitchFamily="34" charset="0"/>
                <a:ea typeface="Times New Roman" panose="02020603050405020304" pitchFamily="18" charset="0"/>
                <a:cs typeface="Calibri" panose="020F0502020204030204" pitchFamily="34" charset="0"/>
              </a:rPr>
              <a:t>nd Discussion</a:t>
            </a:r>
            <a:r>
              <a:rPr lang="en-US" sz="2800" b="1" dirty="0">
                <a:effectLst/>
                <a:latin typeface="Calibri" panose="020F0502020204030204" pitchFamily="34" charset="0"/>
                <a:ea typeface="Times New Roman" panose="02020603050405020304" pitchFamily="18" charset="0"/>
                <a:cs typeface="Calibri" panose="020F0502020204030204" pitchFamily="34" charset="0"/>
              </a:rPr>
              <a:t>s</a:t>
            </a:r>
            <a:endParaRPr lang="hr-HR" altLang="sr-Latn-RS" sz="2800" b="1" dirty="0">
              <a:latin typeface="Calibri" panose="020F0502020204030204" pitchFamily="34" charset="0"/>
              <a:cs typeface="Calibri" panose="020F0502020204030204" pitchFamily="34" charset="0"/>
            </a:endParaRPr>
          </a:p>
          <a:p>
            <a:pPr lvl="1">
              <a:buClr>
                <a:srgbClr val="00B0F0"/>
              </a:buClr>
              <a:buSzPct val="85000"/>
              <a:buFont typeface="Wingdings" panose="05000000000000000000" pitchFamily="2" charset="2"/>
              <a:buChar char="Ø"/>
            </a:pPr>
            <a:r>
              <a:rPr lang="hr-HR" altLang="sr-Latn-RS" sz="2800" b="1" dirty="0">
                <a:latin typeface="Calibri" panose="020F0502020204030204" pitchFamily="34" charset="0"/>
                <a:cs typeface="Calibri" panose="020F0502020204030204" pitchFamily="34" charset="0"/>
              </a:rPr>
              <a:t>Conclusion</a:t>
            </a:r>
          </a:p>
        </p:txBody>
      </p:sp>
      <p:sp>
        <p:nvSpPr>
          <p:cNvPr id="6148" name="Rezervirano mjesto podnožja 4"/>
          <p:cNvSpPr>
            <a:spLocks noGrp="1"/>
          </p:cNvSpPr>
          <p:nvPr>
            <p:ph type="ftr" sz="quarter" idx="11"/>
          </p:nvPr>
        </p:nvSpPr>
        <p:spPr>
          <a:xfrm>
            <a:off x="574675" y="5881688"/>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Tree>
  </p:cSld>
  <p:clrMapOvr>
    <a:masterClrMapping/>
  </p:clrMapOvr>
  <p:transition spd="slow">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noChangeArrowheads="1"/>
          </p:cNvSpPr>
          <p:nvPr>
            <p:ph type="title"/>
          </p:nvPr>
        </p:nvSpPr>
        <p:spPr>
          <a:xfrm>
            <a:off x="574675" y="249238"/>
            <a:ext cx="8001000" cy="1216025"/>
          </a:xfrm>
        </p:spPr>
        <p:txBody>
          <a:bodyPr/>
          <a:lstStyle/>
          <a:p>
            <a:r>
              <a:rPr lang="hr-HR" altLang="sr-Latn-RS" sz="3600" b="1" dirty="0">
                <a:solidFill>
                  <a:srgbClr val="C00000"/>
                </a:solidFill>
                <a:latin typeface="Calibri" panose="020F0502020204030204" pitchFamily="34" charset="0"/>
                <a:cs typeface="Calibri" panose="020F0502020204030204" pitchFamily="34" charset="0"/>
              </a:rPr>
              <a:t>Introduction</a:t>
            </a:r>
            <a:endParaRPr lang="hr-HR" altLang="sr-Latn-RS" sz="3600" b="1" dirty="0">
              <a:solidFill>
                <a:srgbClr val="C00000"/>
              </a:solidFill>
              <a:latin typeface="Calibri" panose="020F0502020204030204" pitchFamily="34" charset="0"/>
            </a:endParaRPr>
          </a:p>
        </p:txBody>
      </p:sp>
      <p:sp>
        <p:nvSpPr>
          <p:cNvPr id="7172" name="Rezervirano mjesto podnožja 4"/>
          <p:cNvSpPr>
            <a:spLocks noGrp="1"/>
          </p:cNvSpPr>
          <p:nvPr>
            <p:ph type="ftr" sz="quarter" idx="11"/>
          </p:nvPr>
        </p:nvSpPr>
        <p:spPr>
          <a:xfrm>
            <a:off x="595313" y="593725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D99EA46B-6D82-4F2C-A333-587D89050A4C}"/>
              </a:ext>
            </a:extLst>
          </p:cNvPr>
          <p:cNvSpPr/>
          <p:nvPr/>
        </p:nvSpPr>
        <p:spPr bwMode="auto">
          <a:xfrm>
            <a:off x="3176590" y="2037836"/>
            <a:ext cx="2327277" cy="723775"/>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US" dirty="0">
                <a:latin typeface="Times New Roman" panose="02020603050405020304" pitchFamily="18" charset="0"/>
                <a:ea typeface="Tahoma" panose="020B0604030504040204" pitchFamily="34" charset="0"/>
                <a:cs typeface="Times New Roman" panose="02020603050405020304" pitchFamily="18" charset="0"/>
              </a:rPr>
              <a:t>Community demands</a:t>
            </a:r>
            <a:endParaRPr lang="en-ID"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A9A7433-9E9B-4675-8064-C19197A4B6B4}"/>
              </a:ext>
            </a:extLst>
          </p:cNvPr>
          <p:cNvSpPr txBox="1"/>
          <p:nvPr/>
        </p:nvSpPr>
        <p:spPr>
          <a:xfrm>
            <a:off x="6033726" y="1970439"/>
            <a:ext cx="2922734" cy="923330"/>
          </a:xfrm>
          <a:prstGeom prst="rect">
            <a:avLst/>
          </a:prstGeom>
          <a:noFill/>
        </p:spPr>
        <p:txBody>
          <a:bodyPr wrap="square">
            <a:spAutoFit/>
          </a:bodyPr>
          <a:lstStyle/>
          <a:p>
            <a:r>
              <a:rPr lang="en-US" sz="1800" dirty="0">
                <a:solidFill>
                  <a:srgbClr val="222222"/>
                </a:solidFill>
                <a:effectLst/>
                <a:latin typeface="Times New Roman" panose="02020603050405020304" pitchFamily="18" charset="0"/>
                <a:ea typeface="Times New Roman" panose="02020603050405020304" pitchFamily="18" charset="0"/>
              </a:rPr>
              <a:t>Companies are required to pay more attention to environmental preservation</a:t>
            </a:r>
            <a:endParaRPr lang="en-ID" dirty="0"/>
          </a:p>
        </p:txBody>
      </p:sp>
      <p:sp>
        <p:nvSpPr>
          <p:cNvPr id="5" name="Arrow: Right 4">
            <a:extLst>
              <a:ext uri="{FF2B5EF4-FFF2-40B4-BE49-F238E27FC236}">
                <a16:creationId xmlns:a16="http://schemas.microsoft.com/office/drawing/2014/main" id="{ECA11D60-953B-45B5-A1AC-C2B39C26F806}"/>
              </a:ext>
            </a:extLst>
          </p:cNvPr>
          <p:cNvSpPr/>
          <p:nvPr/>
        </p:nvSpPr>
        <p:spPr bwMode="auto">
          <a:xfrm>
            <a:off x="5580064" y="2088342"/>
            <a:ext cx="304800" cy="673269"/>
          </a:xfrm>
          <a:prstGeom prst="right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D" sz="1800" b="0" i="0" u="none" strike="noStrike" cap="none" normalizeH="0" baseline="0">
              <a:ln>
                <a:noFill/>
              </a:ln>
              <a:solidFill>
                <a:schemeClr val="tx1"/>
              </a:solidFill>
              <a:effectLst/>
              <a:latin typeface="Verdana" pitchFamily="34" charset="0"/>
            </a:endParaRPr>
          </a:p>
        </p:txBody>
      </p:sp>
      <p:sp>
        <p:nvSpPr>
          <p:cNvPr id="17" name="TextBox 16">
            <a:extLst>
              <a:ext uri="{FF2B5EF4-FFF2-40B4-BE49-F238E27FC236}">
                <a16:creationId xmlns:a16="http://schemas.microsoft.com/office/drawing/2014/main" id="{0AE2ED74-10BA-422A-BE96-4BBF6CC53EDD}"/>
              </a:ext>
            </a:extLst>
          </p:cNvPr>
          <p:cNvSpPr txBox="1"/>
          <p:nvPr/>
        </p:nvSpPr>
        <p:spPr>
          <a:xfrm>
            <a:off x="34643" y="4297740"/>
            <a:ext cx="3241957" cy="1200329"/>
          </a:xfrm>
          <a:prstGeom prst="rect">
            <a:avLst/>
          </a:prstGeom>
          <a:solidFill>
            <a:schemeClr val="accent2">
              <a:lumMod val="20000"/>
              <a:lumOff val="80000"/>
            </a:schemeClr>
          </a:solidFill>
        </p:spPr>
        <p:txBody>
          <a:bodyPr wrap="square">
            <a:spAutoFit/>
          </a:bodyPr>
          <a:lstStyle/>
          <a:p>
            <a:pPr algn="ctr"/>
            <a:r>
              <a:rPr lang="en-US" dirty="0">
                <a:solidFill>
                  <a:srgbClr val="222222"/>
                </a:solidFill>
                <a:latin typeface="Times New Roman" panose="02020603050405020304" pitchFamily="18" charset="0"/>
                <a:ea typeface="Times New Roman" panose="02020603050405020304" pitchFamily="18" charset="0"/>
              </a:rPr>
              <a:t>R</a:t>
            </a:r>
            <a:r>
              <a:rPr lang="en-US" sz="1800" dirty="0">
                <a:solidFill>
                  <a:srgbClr val="222222"/>
                </a:solidFill>
                <a:effectLst/>
                <a:latin typeface="Times New Roman" panose="02020603050405020304" pitchFamily="18" charset="0"/>
                <a:ea typeface="Times New Roman" panose="02020603050405020304" pitchFamily="18" charset="0"/>
              </a:rPr>
              <a:t>eflects results that show the extent to which a company is committed to protecting the environment </a:t>
            </a:r>
            <a:endParaRPr lang="en-ID" dirty="0"/>
          </a:p>
        </p:txBody>
      </p:sp>
      <p:sp>
        <p:nvSpPr>
          <p:cNvPr id="21" name="TextBox 20">
            <a:extLst>
              <a:ext uri="{FF2B5EF4-FFF2-40B4-BE49-F238E27FC236}">
                <a16:creationId xmlns:a16="http://schemas.microsoft.com/office/drawing/2014/main" id="{274493E6-ACBB-4A98-BBD1-7BBB026A0A9E}"/>
              </a:ext>
            </a:extLst>
          </p:cNvPr>
          <p:cNvSpPr txBox="1"/>
          <p:nvPr/>
        </p:nvSpPr>
        <p:spPr>
          <a:xfrm>
            <a:off x="3283527" y="4300571"/>
            <a:ext cx="2794579" cy="1200329"/>
          </a:xfrm>
          <a:prstGeom prst="rect">
            <a:avLst/>
          </a:prstGeom>
          <a:solidFill>
            <a:schemeClr val="accent5">
              <a:lumMod val="20000"/>
              <a:lumOff val="80000"/>
            </a:schemeClr>
          </a:solidFill>
        </p:spPr>
        <p:txBody>
          <a:bodyPr wrap="square">
            <a:spAutoFit/>
          </a:bodyPr>
          <a:lstStyle/>
          <a:p>
            <a:pPr algn="ctr"/>
            <a:r>
              <a:rPr lang="en-US" dirty="0">
                <a:solidFill>
                  <a:srgbClr val="222222"/>
                </a:solidFill>
                <a:latin typeface="Times New Roman" panose="02020603050405020304" pitchFamily="18" charset="0"/>
                <a:ea typeface="Times New Roman" panose="02020603050405020304" pitchFamily="18" charset="0"/>
              </a:rPr>
              <a:t>C</a:t>
            </a:r>
            <a:r>
              <a:rPr lang="en-US" sz="1800" dirty="0">
                <a:solidFill>
                  <a:srgbClr val="222222"/>
                </a:solidFill>
                <a:effectLst/>
                <a:latin typeface="Times New Roman" panose="02020603050405020304" pitchFamily="18" charset="0"/>
                <a:ea typeface="Times New Roman" panose="02020603050405020304" pitchFamily="18" charset="0"/>
              </a:rPr>
              <a:t>osts that occur because of bad environmental quality as a result of the company's production activities</a:t>
            </a:r>
            <a:endParaRPr lang="en-ID" dirty="0"/>
          </a:p>
        </p:txBody>
      </p:sp>
      <p:sp>
        <p:nvSpPr>
          <p:cNvPr id="25" name="TextBox 24">
            <a:extLst>
              <a:ext uri="{FF2B5EF4-FFF2-40B4-BE49-F238E27FC236}">
                <a16:creationId xmlns:a16="http://schemas.microsoft.com/office/drawing/2014/main" id="{639E40FA-23F1-4E69-95E6-2155C8B4E5EA}"/>
              </a:ext>
            </a:extLst>
          </p:cNvPr>
          <p:cNvSpPr txBox="1"/>
          <p:nvPr/>
        </p:nvSpPr>
        <p:spPr>
          <a:xfrm>
            <a:off x="6065116" y="4293737"/>
            <a:ext cx="3111215" cy="1200329"/>
          </a:xfrm>
          <a:prstGeom prst="rect">
            <a:avLst/>
          </a:prstGeom>
          <a:solidFill>
            <a:schemeClr val="accent3">
              <a:lumMod val="20000"/>
              <a:lumOff val="80000"/>
            </a:schemeClr>
          </a:solidFill>
        </p:spPr>
        <p:txBody>
          <a:bodyPr wrap="square">
            <a:spAutoFit/>
          </a:bodyPr>
          <a:lstStyle/>
          <a:p>
            <a:pPr algn="ctr"/>
            <a:r>
              <a:rPr lang="en-ID" dirty="0">
                <a:solidFill>
                  <a:srgbClr val="222222"/>
                </a:solidFill>
                <a:latin typeface="Times New Roman" panose="02020603050405020304" pitchFamily="18" charset="0"/>
                <a:ea typeface="Times New Roman" panose="02020603050405020304" pitchFamily="18" charset="0"/>
              </a:rPr>
              <a:t>D</a:t>
            </a:r>
            <a:r>
              <a:rPr lang="en-ID" sz="1800" dirty="0">
                <a:solidFill>
                  <a:srgbClr val="222222"/>
                </a:solidFill>
                <a:effectLst/>
                <a:latin typeface="Times New Roman" panose="02020603050405020304" pitchFamily="18" charset="0"/>
                <a:ea typeface="Times New Roman" panose="02020603050405020304" pitchFamily="18" charset="0"/>
              </a:rPr>
              <a:t>isclosure or reporting of information regarding the management and performance of the company's environment</a:t>
            </a:r>
            <a:endParaRPr lang="en-ID" dirty="0"/>
          </a:p>
        </p:txBody>
      </p:sp>
      <p:pic>
        <p:nvPicPr>
          <p:cNvPr id="22" name="Picture 21">
            <a:extLst>
              <a:ext uri="{FF2B5EF4-FFF2-40B4-BE49-F238E27FC236}">
                <a16:creationId xmlns:a16="http://schemas.microsoft.com/office/drawing/2014/main" id="{27831926-DB24-4440-AC15-40E0B674C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267" y="1699814"/>
            <a:ext cx="2922733" cy="1425723"/>
          </a:xfrm>
          <a:prstGeom prst="rect">
            <a:avLst/>
          </a:prstGeom>
        </p:spPr>
      </p:pic>
      <p:sp>
        <p:nvSpPr>
          <p:cNvPr id="26" name="Rectangle: Rounded Corners 25">
            <a:extLst>
              <a:ext uri="{FF2B5EF4-FFF2-40B4-BE49-F238E27FC236}">
                <a16:creationId xmlns:a16="http://schemas.microsoft.com/office/drawing/2014/main" id="{E94B6333-DD76-446E-9CC3-7BE8EB5F269F}"/>
              </a:ext>
            </a:extLst>
          </p:cNvPr>
          <p:cNvSpPr/>
          <p:nvPr/>
        </p:nvSpPr>
        <p:spPr bwMode="auto">
          <a:xfrm>
            <a:off x="595313" y="3360088"/>
            <a:ext cx="1950602" cy="66301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US" sz="1800" dirty="0">
                <a:solidFill>
                  <a:srgbClr val="222222"/>
                </a:solidFill>
                <a:effectLst/>
                <a:latin typeface="Times New Roman" panose="02020603050405020304" pitchFamily="18" charset="0"/>
                <a:ea typeface="Times New Roman" panose="02020603050405020304" pitchFamily="18" charset="0"/>
              </a:rPr>
              <a:t>Environmental performance </a:t>
            </a:r>
            <a:endParaRPr lang="en-ID" dirty="0"/>
          </a:p>
        </p:txBody>
      </p:sp>
      <p:sp>
        <p:nvSpPr>
          <p:cNvPr id="30" name="Rectangle: Rounded Corners 29">
            <a:extLst>
              <a:ext uri="{FF2B5EF4-FFF2-40B4-BE49-F238E27FC236}">
                <a16:creationId xmlns:a16="http://schemas.microsoft.com/office/drawing/2014/main" id="{8FBB5370-47F3-4755-A0D8-472CD4214116}"/>
              </a:ext>
            </a:extLst>
          </p:cNvPr>
          <p:cNvSpPr/>
          <p:nvPr/>
        </p:nvSpPr>
        <p:spPr bwMode="auto">
          <a:xfrm>
            <a:off x="6598087" y="3358080"/>
            <a:ext cx="1950602" cy="66301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ID" dirty="0">
                <a:solidFill>
                  <a:srgbClr val="222222"/>
                </a:solidFill>
                <a:latin typeface="Times New Roman" panose="02020603050405020304" pitchFamily="18" charset="0"/>
                <a:ea typeface="Times New Roman" panose="02020603050405020304" pitchFamily="18" charset="0"/>
              </a:rPr>
              <a:t>Environmental disclosure</a:t>
            </a:r>
            <a:endParaRPr lang="en-ID" dirty="0"/>
          </a:p>
          <a:p>
            <a:pPr algn="ctr" eaLnBrk="1" hangingPunct="1"/>
            <a:endParaRPr lang="en-ID" dirty="0"/>
          </a:p>
        </p:txBody>
      </p:sp>
      <p:sp>
        <p:nvSpPr>
          <p:cNvPr id="31" name="Rectangle: Rounded Corners 30">
            <a:extLst>
              <a:ext uri="{FF2B5EF4-FFF2-40B4-BE49-F238E27FC236}">
                <a16:creationId xmlns:a16="http://schemas.microsoft.com/office/drawing/2014/main" id="{DF474364-406F-4AB1-8D9B-38E75882DD09}"/>
              </a:ext>
            </a:extLst>
          </p:cNvPr>
          <p:cNvSpPr/>
          <p:nvPr/>
        </p:nvSpPr>
        <p:spPr bwMode="auto">
          <a:xfrm>
            <a:off x="3616176" y="3390084"/>
            <a:ext cx="2105751" cy="66301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en-US" sz="1800" dirty="0">
                <a:solidFill>
                  <a:srgbClr val="222222"/>
                </a:solidFill>
                <a:effectLst/>
                <a:latin typeface="Times New Roman" panose="02020603050405020304" pitchFamily="18" charset="0"/>
                <a:ea typeface="Times New Roman" panose="02020603050405020304" pitchFamily="18" charset="0"/>
              </a:rPr>
              <a:t>Environmental costs </a:t>
            </a:r>
            <a:endParaRPr lang="en-ID" dirty="0"/>
          </a:p>
        </p:txBody>
      </p:sp>
    </p:spTree>
  </p:cSld>
  <p:clrMapOvr>
    <a:masterClrMapping/>
  </p:clrMapOvr>
  <p:transition spd="slow">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txBox="1">
            <a:spLocks noChangeArrowheads="1"/>
          </p:cNvSpPr>
          <p:nvPr/>
        </p:nvSpPr>
        <p:spPr bwMode="auto">
          <a:xfrm>
            <a:off x="912813" y="2057400"/>
            <a:ext cx="7011987"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marL="342900" indent="-34290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450850" indent="-4508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lvl="1">
              <a:buClr>
                <a:srgbClr val="00B0F0"/>
              </a:buClr>
              <a:buSzPct val="85000"/>
              <a:buFont typeface="Wingdings" panose="05000000000000000000" pitchFamily="2" charset="2"/>
              <a:buChar char="Ø"/>
            </a:pPr>
            <a:r>
              <a:rPr lang="hr-HR" altLang="sr-Latn-RS" sz="2800">
                <a:solidFill>
                  <a:srgbClr val="A73034"/>
                </a:solidFill>
                <a:latin typeface="Calibri" panose="020F0502020204030204" pitchFamily="34" charset="0"/>
              </a:rPr>
              <a:t>First line </a:t>
            </a:r>
          </a:p>
          <a:p>
            <a:pPr lvl="1">
              <a:buClr>
                <a:srgbClr val="00B0F0"/>
              </a:buClr>
              <a:buSzPct val="85000"/>
              <a:buFont typeface="Wingdings" panose="05000000000000000000" pitchFamily="2" charset="2"/>
              <a:buChar char="Ø"/>
            </a:pPr>
            <a:r>
              <a:rPr lang="hr-HR" altLang="sr-Latn-RS" sz="2800">
                <a:solidFill>
                  <a:srgbClr val="A73034"/>
                </a:solidFill>
                <a:latin typeface="Calibri" panose="020F0502020204030204" pitchFamily="34" charset="0"/>
              </a:rPr>
              <a:t>Second line</a:t>
            </a:r>
          </a:p>
          <a:p>
            <a:pPr lvl="1">
              <a:buClr>
                <a:srgbClr val="00B0F0"/>
              </a:buClr>
              <a:buSzPct val="85000"/>
              <a:buFont typeface="Wingdings" panose="05000000000000000000" pitchFamily="2" charset="2"/>
              <a:buChar char="Ø"/>
            </a:pPr>
            <a:r>
              <a:rPr lang="hr-HR" altLang="sr-Latn-RS" sz="2800">
                <a:solidFill>
                  <a:srgbClr val="A73034"/>
                </a:solidFill>
                <a:latin typeface="Calibri" panose="020F0502020204030204" pitchFamily="34" charset="0"/>
              </a:rPr>
              <a:t>Third line</a:t>
            </a:r>
          </a:p>
        </p:txBody>
      </p:sp>
      <p:sp>
        <p:nvSpPr>
          <p:cNvPr id="8196" name="Rezervirano mjesto podnožja 4"/>
          <p:cNvSpPr>
            <a:spLocks noGrp="1"/>
          </p:cNvSpPr>
          <p:nvPr>
            <p:ph type="ftr" sz="quarter" idx="11"/>
          </p:nvPr>
        </p:nvSpPr>
        <p:spPr>
          <a:xfrm>
            <a:off x="581025" y="5938838"/>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graphicFrame>
        <p:nvGraphicFramePr>
          <p:cNvPr id="6" name="Content Placeholder 4">
            <a:extLst>
              <a:ext uri="{FF2B5EF4-FFF2-40B4-BE49-F238E27FC236}">
                <a16:creationId xmlns:a16="http://schemas.microsoft.com/office/drawing/2014/main" id="{79CDD3FD-29F6-49E5-A75D-3BC7E1839D6C}"/>
              </a:ext>
            </a:extLst>
          </p:cNvPr>
          <p:cNvGraphicFramePr>
            <a:graphicFrameLocks noGrp="1"/>
          </p:cNvGraphicFramePr>
          <p:nvPr>
            <p:extLst>
              <p:ext uri="{D42A27DB-BD31-4B8C-83A1-F6EECF244321}">
                <p14:modId xmlns:p14="http://schemas.microsoft.com/office/powerpoint/2010/main" val="3854549317"/>
              </p:ext>
            </p:extLst>
          </p:nvPr>
        </p:nvGraphicFramePr>
        <p:xfrm>
          <a:off x="124559" y="1811216"/>
          <a:ext cx="4066440" cy="3903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763081E4-A437-489D-8264-E2D9C88C172B}"/>
              </a:ext>
            </a:extLst>
          </p:cNvPr>
          <p:cNvSpPr/>
          <p:nvPr/>
        </p:nvSpPr>
        <p:spPr>
          <a:xfrm>
            <a:off x="4712677" y="1811215"/>
            <a:ext cx="4336073" cy="2677656"/>
          </a:xfrm>
          <a:prstGeom prst="rect">
            <a:avLst/>
          </a:prstGeom>
        </p:spPr>
        <p:txBody>
          <a:bodyPr wrap="square">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t>D</a:t>
            </a:r>
            <a:r>
              <a:rPr lang="sk-SK" sz="2400" dirty="0"/>
              <a:t>etermine and analyze the effect </a:t>
            </a:r>
            <a:r>
              <a:rPr lang="en-ID" sz="2400" dirty="0"/>
              <a:t>environmental performance and environmental costs </a:t>
            </a:r>
            <a:r>
              <a:rPr lang="sk-SK" sz="2400" dirty="0"/>
              <a:t>on </a:t>
            </a:r>
            <a:r>
              <a:rPr lang="en-ID" sz="2400" dirty="0"/>
              <a:t>firm value </a:t>
            </a:r>
            <a:r>
              <a:rPr lang="sk-SK" sz="2400" dirty="0"/>
              <a:t>with </a:t>
            </a:r>
            <a:r>
              <a:rPr lang="en-ID" sz="2400" dirty="0"/>
              <a:t>environmental disclosure</a:t>
            </a:r>
            <a:r>
              <a:rPr lang="sk-SK" sz="2400" dirty="0"/>
              <a:t> as a </a:t>
            </a:r>
            <a:r>
              <a:rPr lang="en-US" sz="2400" dirty="0"/>
              <a:t>moderating</a:t>
            </a:r>
            <a:r>
              <a:rPr lang="sk-SK" sz="2400" dirty="0"/>
              <a:t> variable</a:t>
            </a:r>
            <a:endParaRPr lang="en-ID" sz="2400" dirty="0"/>
          </a:p>
        </p:txBody>
      </p:sp>
      <p:sp>
        <p:nvSpPr>
          <p:cNvPr id="8" name="Oval 7">
            <a:extLst>
              <a:ext uri="{FF2B5EF4-FFF2-40B4-BE49-F238E27FC236}">
                <a16:creationId xmlns:a16="http://schemas.microsoft.com/office/drawing/2014/main" id="{80D4CC4D-BCB9-4654-B530-3E144DF0707E}"/>
              </a:ext>
            </a:extLst>
          </p:cNvPr>
          <p:cNvSpPr/>
          <p:nvPr/>
        </p:nvSpPr>
        <p:spPr>
          <a:xfrm>
            <a:off x="5076092" y="4688176"/>
            <a:ext cx="3943350" cy="815212"/>
          </a:xfrm>
          <a:prstGeom prst="ellipse">
            <a:avLst/>
          </a:prstGeom>
          <a:solidFill>
            <a:srgbClr val="A32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a:solidFill>
                  <a:schemeClr val="bg1"/>
                </a:solidFill>
              </a:rPr>
              <a:t>P</a:t>
            </a:r>
            <a:r>
              <a:rPr lang="sk-SK" sz="4800" dirty="0">
                <a:solidFill>
                  <a:schemeClr val="bg1"/>
                </a:solidFill>
              </a:rPr>
              <a:t>urpose </a:t>
            </a:r>
            <a:endParaRPr lang="en-US" sz="4800" dirty="0">
              <a:solidFill>
                <a:schemeClr val="bg1"/>
              </a:solidFill>
            </a:endParaRPr>
          </a:p>
        </p:txBody>
      </p:sp>
      <p:sp>
        <p:nvSpPr>
          <p:cNvPr id="10" name="Naslov 1">
            <a:extLst>
              <a:ext uri="{FF2B5EF4-FFF2-40B4-BE49-F238E27FC236}">
                <a16:creationId xmlns:a16="http://schemas.microsoft.com/office/drawing/2014/main" id="{6DFB6CD0-FE71-4130-AE34-08153C354C7D}"/>
              </a:ext>
            </a:extLst>
          </p:cNvPr>
          <p:cNvSpPr txBox="1">
            <a:spLocks noChangeArrowheads="1"/>
          </p:cNvSpPr>
          <p:nvPr/>
        </p:nvSpPr>
        <p:spPr bwMode="auto">
          <a:xfrm>
            <a:off x="304800" y="277845"/>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r>
              <a:rPr lang="hr-HR" altLang="sr-Latn-RS" sz="3600" b="1" kern="0" dirty="0">
                <a:solidFill>
                  <a:srgbClr val="C00000"/>
                </a:solidFill>
                <a:latin typeface="Calibri" panose="020F0502020204030204" pitchFamily="34" charset="0"/>
                <a:cs typeface="Calibri" panose="020F0502020204030204" pitchFamily="34" charset="0"/>
              </a:rPr>
              <a:t>Introduction</a:t>
            </a:r>
            <a:endParaRPr lang="hr-HR" altLang="sr-Latn-RS" sz="3600" b="1" kern="0" dirty="0">
              <a:solidFill>
                <a:srgbClr val="C00000"/>
              </a:solidFill>
              <a:latin typeface="Calibri" panose="020F0502020204030204" pitchFamily="34" charset="0"/>
            </a:endParaRPr>
          </a:p>
        </p:txBody>
      </p:sp>
    </p:spTree>
  </p:cSld>
  <p:clrMapOvr>
    <a:masterClrMapping/>
  </p:clrMapOvr>
  <p:transition spd="slow">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p:cNvSpPr>
            <a:spLocks noGrp="1" noChangeArrowheads="1"/>
          </p:cNvSpPr>
          <p:nvPr>
            <p:ph type="title"/>
          </p:nvPr>
        </p:nvSpPr>
        <p:spPr>
          <a:xfrm>
            <a:off x="152400" y="304800"/>
            <a:ext cx="8991600" cy="1216025"/>
          </a:xfrm>
        </p:spPr>
        <p:txBody>
          <a:bodyPr/>
          <a:lstStyle/>
          <a:p>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Literature Review </a:t>
            </a:r>
            <a:r>
              <a:rPr lang="en-US" sz="3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a:t>
            </a:r>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nd Hypothesis Development</a:t>
            </a:r>
            <a:endParaRPr lang="hr-HR" altLang="sr-Latn-RS" sz="3400" b="1" dirty="0">
              <a:solidFill>
                <a:srgbClr val="C00000"/>
              </a:solidFill>
              <a:latin typeface="Calibri" panose="020F0502020204030204" pitchFamily="34" charset="0"/>
            </a:endParaRPr>
          </a:p>
        </p:txBody>
      </p:sp>
      <p:sp>
        <p:nvSpPr>
          <p:cNvPr id="8196" name="Rezervirano mjesto podnožja 4"/>
          <p:cNvSpPr>
            <a:spLocks noGrp="1"/>
          </p:cNvSpPr>
          <p:nvPr>
            <p:ph type="ftr" sz="quarter" idx="11"/>
          </p:nvPr>
        </p:nvSpPr>
        <p:spPr>
          <a:xfrm>
            <a:off x="581025" y="5938838"/>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314644BC-9579-4254-BE80-B53085625687}"/>
              </a:ext>
            </a:extLst>
          </p:cNvPr>
          <p:cNvSpPr>
            <a:spLocks noGrp="1"/>
          </p:cNvSpPr>
          <p:nvPr/>
        </p:nvSpPr>
        <p:spPr>
          <a:xfrm>
            <a:off x="878142" y="1524000"/>
            <a:ext cx="9332658" cy="7000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k-SK" sz="2400" b="1" dirty="0">
                <a:latin typeface="Times New Roman" panose="02020603050405020304" pitchFamily="18" charset="0"/>
                <a:cs typeface="Times New Roman" panose="02020603050405020304" pitchFamily="18" charset="0"/>
              </a:rPr>
              <a:t>The effect of </a:t>
            </a:r>
            <a:r>
              <a:rPr lang="en-ID"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performance on firm value</a:t>
            </a:r>
            <a:endParaRPr lang="en-US" sz="2400" b="1" dirty="0">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4BDD98F4-0206-4565-878F-F557BF3952D0}"/>
              </a:ext>
            </a:extLst>
          </p:cNvPr>
          <p:cNvGraphicFramePr>
            <a:graphicFrameLocks noGrp="1"/>
          </p:cNvGraphicFramePr>
          <p:nvPr>
            <p:extLst>
              <p:ext uri="{D42A27DB-BD31-4B8C-83A1-F6EECF244321}">
                <p14:modId xmlns:p14="http://schemas.microsoft.com/office/powerpoint/2010/main" val="1794403996"/>
              </p:ext>
            </p:extLst>
          </p:nvPr>
        </p:nvGraphicFramePr>
        <p:xfrm>
          <a:off x="-59451" y="1780859"/>
          <a:ext cx="5950499" cy="4157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A8F33CDD-FBE1-41B1-9104-63A9C60EADA1}"/>
              </a:ext>
            </a:extLst>
          </p:cNvPr>
          <p:cNvSpPr/>
          <p:nvPr/>
        </p:nvSpPr>
        <p:spPr>
          <a:xfrm>
            <a:off x="6569523" y="2836049"/>
            <a:ext cx="2362200" cy="2246769"/>
          </a:xfrm>
          <a:prstGeom prst="rect">
            <a:avLst/>
          </a:prstGeom>
        </p:spPr>
        <p:txBody>
          <a:bodyPr wrap="square">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D" sz="2800" dirty="0">
                <a:solidFill>
                  <a:srgbClr val="222222"/>
                </a:solidFill>
                <a:latin typeface="Times New Roman" panose="02020603050405020304" pitchFamily="18" charset="0"/>
                <a:ea typeface="Times New Roman" panose="02020603050405020304" pitchFamily="18" charset="0"/>
              </a:rPr>
              <a:t>E</a:t>
            </a:r>
            <a:r>
              <a:rPr lang="en-ID" sz="2800" dirty="0">
                <a:solidFill>
                  <a:srgbClr val="222222"/>
                </a:solidFill>
                <a:effectLst/>
                <a:latin typeface="Times New Roman" panose="02020603050405020304" pitchFamily="18" charset="0"/>
                <a:ea typeface="Times New Roman" panose="02020603050405020304" pitchFamily="18" charset="0"/>
              </a:rPr>
              <a:t>nvironmental performance had a positive effect on firm value</a:t>
            </a:r>
            <a:endParaRPr lang="en-US" sz="2800" dirty="0"/>
          </a:p>
        </p:txBody>
      </p:sp>
      <p:sp>
        <p:nvSpPr>
          <p:cNvPr id="8" name="Right Arrow 6">
            <a:extLst>
              <a:ext uri="{FF2B5EF4-FFF2-40B4-BE49-F238E27FC236}">
                <a16:creationId xmlns:a16="http://schemas.microsoft.com/office/drawing/2014/main" id="{393F4792-66AC-4316-91D4-52C68E490815}"/>
              </a:ext>
            </a:extLst>
          </p:cNvPr>
          <p:cNvSpPr/>
          <p:nvPr/>
        </p:nvSpPr>
        <p:spPr>
          <a:xfrm>
            <a:off x="5891048" y="2836049"/>
            <a:ext cx="662152" cy="2301765"/>
          </a:xfrm>
          <a:prstGeom prst="rightArrow">
            <a:avLst/>
          </a:prstGeom>
          <a:solidFill>
            <a:srgbClr val="A32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H1</a:t>
            </a:r>
          </a:p>
        </p:txBody>
      </p:sp>
    </p:spTree>
    <p:extLst>
      <p:ext uri="{BB962C8B-B14F-4D97-AF65-F5344CB8AC3E}">
        <p14:creationId xmlns:p14="http://schemas.microsoft.com/office/powerpoint/2010/main" val="3508828886"/>
      </p:ext>
    </p:extLst>
  </p:cSld>
  <p:clrMapOvr>
    <a:masterClrMapping/>
  </p:clrMapOvr>
  <p:transition spd="slow">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p:cNvSpPr>
            <a:spLocks noGrp="1" noChangeArrowheads="1"/>
          </p:cNvSpPr>
          <p:nvPr>
            <p:ph type="title"/>
          </p:nvPr>
        </p:nvSpPr>
        <p:spPr>
          <a:xfrm>
            <a:off x="152400" y="304800"/>
            <a:ext cx="8991600" cy="1216025"/>
          </a:xfrm>
        </p:spPr>
        <p:txBody>
          <a:bodyPr/>
          <a:lstStyle/>
          <a:p>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Literature Review </a:t>
            </a:r>
            <a:r>
              <a:rPr lang="en-US" sz="3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a:t>
            </a:r>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nd Hypothesis Development</a:t>
            </a:r>
            <a:endParaRPr lang="hr-HR" altLang="sr-Latn-RS" sz="3400" b="1" dirty="0">
              <a:solidFill>
                <a:srgbClr val="C00000"/>
              </a:solidFill>
              <a:latin typeface="Calibri" panose="020F0502020204030204" pitchFamily="34" charset="0"/>
            </a:endParaRPr>
          </a:p>
        </p:txBody>
      </p:sp>
      <p:sp>
        <p:nvSpPr>
          <p:cNvPr id="8196" name="Rezervirano mjesto podnožja 4"/>
          <p:cNvSpPr>
            <a:spLocks noGrp="1"/>
          </p:cNvSpPr>
          <p:nvPr>
            <p:ph type="ftr" sz="quarter" idx="11"/>
          </p:nvPr>
        </p:nvSpPr>
        <p:spPr>
          <a:xfrm>
            <a:off x="581025" y="5938838"/>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314644BC-9579-4254-BE80-B53085625687}"/>
              </a:ext>
            </a:extLst>
          </p:cNvPr>
          <p:cNvSpPr>
            <a:spLocks noGrp="1"/>
          </p:cNvSpPr>
          <p:nvPr/>
        </p:nvSpPr>
        <p:spPr>
          <a:xfrm>
            <a:off x="878142" y="1524000"/>
            <a:ext cx="9332658" cy="7000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D" sz="2400" b="1" i="1" dirty="0">
                <a:solidFill>
                  <a:srgbClr val="222222"/>
                </a:solidFill>
                <a:effectLst/>
                <a:latin typeface="Times New Roman" panose="02020603050405020304" pitchFamily="18" charset="0"/>
                <a:ea typeface="Times New Roman" panose="02020603050405020304" pitchFamily="18" charset="0"/>
              </a:rPr>
              <a:t>The effect of environmental costs on firm value</a:t>
            </a:r>
            <a:endParaRPr lang="en-US" sz="2400" b="1" dirty="0">
              <a:latin typeface="Times New Roman" panose="02020603050405020304" pitchFamily="18" charset="0"/>
              <a:cs typeface="Times New Roman" panose="02020603050405020304" pitchFamily="18" charset="0"/>
            </a:endParaRPr>
          </a:p>
        </p:txBody>
      </p:sp>
      <p:graphicFrame>
        <p:nvGraphicFramePr>
          <p:cNvPr id="9" name="Content Placeholder 5">
            <a:extLst>
              <a:ext uri="{FF2B5EF4-FFF2-40B4-BE49-F238E27FC236}">
                <a16:creationId xmlns:a16="http://schemas.microsoft.com/office/drawing/2014/main" id="{3BF06493-0D0E-4AFE-AA89-9C6D5029DE69}"/>
              </a:ext>
            </a:extLst>
          </p:cNvPr>
          <p:cNvGraphicFramePr>
            <a:graphicFrameLocks noGrp="1"/>
          </p:cNvGraphicFramePr>
          <p:nvPr>
            <p:extLst>
              <p:ext uri="{D42A27DB-BD31-4B8C-83A1-F6EECF244321}">
                <p14:modId xmlns:p14="http://schemas.microsoft.com/office/powerpoint/2010/main" val="3197795710"/>
              </p:ext>
            </p:extLst>
          </p:nvPr>
        </p:nvGraphicFramePr>
        <p:xfrm>
          <a:off x="173421" y="2057400"/>
          <a:ext cx="8665780" cy="2964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D872378B-74E5-43F9-A518-752F74D76B7F}"/>
              </a:ext>
            </a:extLst>
          </p:cNvPr>
          <p:cNvSpPr/>
          <p:nvPr/>
        </p:nvSpPr>
        <p:spPr>
          <a:xfrm>
            <a:off x="304801" y="5562600"/>
            <a:ext cx="9143999" cy="369332"/>
          </a:xfrm>
          <a:prstGeom prst="rect">
            <a:avLst/>
          </a:prstGeom>
        </p:spPr>
        <p:txBody>
          <a:bodyPr wrap="square">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D" b="1" dirty="0"/>
              <a:t>Environmental costs </a:t>
            </a:r>
            <a:r>
              <a:rPr lang="sk-SK" b="1" dirty="0"/>
              <a:t>has a positive effect on </a:t>
            </a:r>
            <a:r>
              <a:rPr lang="en-ID" b="1" dirty="0"/>
              <a:t>firm value</a:t>
            </a:r>
          </a:p>
        </p:txBody>
      </p:sp>
      <p:sp>
        <p:nvSpPr>
          <p:cNvPr id="11" name="Down Arrow 6">
            <a:extLst>
              <a:ext uri="{FF2B5EF4-FFF2-40B4-BE49-F238E27FC236}">
                <a16:creationId xmlns:a16="http://schemas.microsoft.com/office/drawing/2014/main" id="{54359283-9255-42A2-A40A-05A29FC98504}"/>
              </a:ext>
            </a:extLst>
          </p:cNvPr>
          <p:cNvSpPr/>
          <p:nvPr/>
        </p:nvSpPr>
        <p:spPr>
          <a:xfrm>
            <a:off x="2729076" y="5101588"/>
            <a:ext cx="3704897" cy="381789"/>
          </a:xfrm>
          <a:prstGeom prst="downArrow">
            <a:avLst/>
          </a:prstGeom>
          <a:solidFill>
            <a:srgbClr val="A32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bg1"/>
                </a:solidFill>
              </a:rPr>
              <a:t>H2</a:t>
            </a:r>
          </a:p>
        </p:txBody>
      </p:sp>
    </p:spTree>
    <p:extLst>
      <p:ext uri="{BB962C8B-B14F-4D97-AF65-F5344CB8AC3E}">
        <p14:creationId xmlns:p14="http://schemas.microsoft.com/office/powerpoint/2010/main" val="1546593553"/>
      </p:ext>
    </p:extLst>
  </p:cSld>
  <p:clrMapOvr>
    <a:masterClrMapping/>
  </p:clrMapOvr>
  <p:transition spd="slow">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p:cNvSpPr>
            <a:spLocks noGrp="1" noChangeArrowheads="1"/>
          </p:cNvSpPr>
          <p:nvPr>
            <p:ph type="title"/>
          </p:nvPr>
        </p:nvSpPr>
        <p:spPr>
          <a:xfrm>
            <a:off x="0" y="274638"/>
            <a:ext cx="8991600" cy="1143000"/>
          </a:xfrm>
        </p:spPr>
        <p:txBody>
          <a:bodyPr/>
          <a:lstStyle/>
          <a:p>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Literature Review </a:t>
            </a:r>
            <a:r>
              <a:rPr lang="en-US" sz="3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a:t>
            </a:r>
            <a:r>
              <a:rPr lang="en-US" sz="34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nd Hypothesis Development</a:t>
            </a:r>
            <a:endParaRPr lang="hr-HR" altLang="sr-Latn-RS" sz="3400" b="1" dirty="0">
              <a:solidFill>
                <a:srgbClr val="C00000"/>
              </a:solidFill>
              <a:latin typeface="Calibri" panose="020F0502020204030204" pitchFamily="34" charset="0"/>
            </a:endParaRPr>
          </a:p>
        </p:txBody>
      </p:sp>
      <p:sp>
        <p:nvSpPr>
          <p:cNvPr id="4" name="Text Placeholder 3">
            <a:extLst>
              <a:ext uri="{FF2B5EF4-FFF2-40B4-BE49-F238E27FC236}">
                <a16:creationId xmlns:a16="http://schemas.microsoft.com/office/drawing/2014/main" id="{0C529E23-2270-4629-954A-4C870C830EFB}"/>
              </a:ext>
            </a:extLst>
          </p:cNvPr>
          <p:cNvSpPr>
            <a:spLocks noGrp="1"/>
          </p:cNvSpPr>
          <p:nvPr>
            <p:ph type="body" idx="1"/>
          </p:nvPr>
        </p:nvSpPr>
        <p:spPr>
          <a:xfrm>
            <a:off x="531812" y="1862471"/>
            <a:ext cx="4040188" cy="639762"/>
          </a:xfrm>
        </p:spPr>
        <p:txBody>
          <a:bodyPr/>
          <a:lstStyle/>
          <a:p>
            <a:r>
              <a:rPr lang="en-US" sz="1500" i="1" dirty="0">
                <a:solidFill>
                  <a:srgbClr val="222222"/>
                </a:solidFill>
                <a:effectLst/>
                <a:latin typeface="Times New Roman" panose="02020603050405020304" pitchFamily="18" charset="0"/>
                <a:ea typeface="Times New Roman" panose="02020603050405020304" pitchFamily="18" charset="0"/>
              </a:rPr>
              <a:t>The effect of environmental performance on firm value with environmental disclosure as a moderating variable</a:t>
            </a:r>
            <a:endParaRPr lang="en-US" sz="1500" b="1"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992DE7F8-CCD9-476E-998C-509B6F1E9218}"/>
              </a:ext>
            </a:extLst>
          </p:cNvPr>
          <p:cNvSpPr>
            <a:spLocks noGrp="1"/>
          </p:cNvSpPr>
          <p:nvPr>
            <p:ph sz="half" idx="2"/>
          </p:nvPr>
        </p:nvSpPr>
        <p:spPr>
          <a:xfrm>
            <a:off x="396236" y="2727241"/>
            <a:ext cx="4101152" cy="1512888"/>
          </a:xfrm>
          <a:solidFill>
            <a:srgbClr val="DDDDDD"/>
          </a:solidFill>
        </p:spPr>
        <p:txBody>
          <a:bodyPr/>
          <a:lstStyle/>
          <a:p>
            <a:r>
              <a:rPr lang="en-US" sz="1800" dirty="0" err="1">
                <a:solidFill>
                  <a:srgbClr val="222222"/>
                </a:solidFill>
                <a:effectLst/>
                <a:latin typeface="Times New Roman" panose="02020603050405020304" pitchFamily="18" charset="0"/>
                <a:ea typeface="Times New Roman" panose="02020603050405020304" pitchFamily="18" charset="0"/>
              </a:rPr>
              <a:t>Hapsoro</a:t>
            </a:r>
            <a:r>
              <a:rPr lang="en-US" sz="1800" dirty="0">
                <a:solidFill>
                  <a:srgbClr val="222222"/>
                </a:solidFill>
                <a:effectLst/>
                <a:latin typeface="Times New Roman" panose="02020603050405020304" pitchFamily="18" charset="0"/>
                <a:ea typeface="Times New Roman" panose="02020603050405020304" pitchFamily="18" charset="0"/>
              </a:rPr>
              <a:t> and Ivan (2020) revealed that</a:t>
            </a:r>
            <a:r>
              <a:rPr lang="en-US" sz="1800" dirty="0">
                <a:solidFill>
                  <a:srgbClr val="222222"/>
                </a:solidFill>
                <a:latin typeface="Times New Roman" panose="02020603050405020304" pitchFamily="18" charset="0"/>
                <a:ea typeface="Times New Roman" panose="02020603050405020304" pitchFamily="18" charset="0"/>
              </a:rPr>
              <a:t> environmental disclosure </a:t>
            </a:r>
            <a:r>
              <a:rPr lang="en-US" sz="1800" dirty="0">
                <a:solidFill>
                  <a:srgbClr val="222222"/>
                </a:solidFill>
                <a:effectLst/>
                <a:latin typeface="Times New Roman" panose="02020603050405020304" pitchFamily="18" charset="0"/>
                <a:ea typeface="Times New Roman" panose="02020603050405020304" pitchFamily="18" charset="0"/>
              </a:rPr>
              <a:t>strengthens the effect of environmental performance on firm value.</a:t>
            </a:r>
            <a:endParaRPr lang="en-ID" dirty="0"/>
          </a:p>
        </p:txBody>
      </p:sp>
      <p:sp>
        <p:nvSpPr>
          <p:cNvPr id="7" name="Text Placeholder 6">
            <a:extLst>
              <a:ext uri="{FF2B5EF4-FFF2-40B4-BE49-F238E27FC236}">
                <a16:creationId xmlns:a16="http://schemas.microsoft.com/office/drawing/2014/main" id="{6D555A9B-782D-4D39-9C9B-255E72ABA2E2}"/>
              </a:ext>
            </a:extLst>
          </p:cNvPr>
          <p:cNvSpPr>
            <a:spLocks noGrp="1"/>
          </p:cNvSpPr>
          <p:nvPr>
            <p:ph type="body" sz="quarter" idx="3"/>
          </p:nvPr>
        </p:nvSpPr>
        <p:spPr>
          <a:xfrm>
            <a:off x="4645025" y="1570038"/>
            <a:ext cx="4041775" cy="895350"/>
          </a:xfrm>
        </p:spPr>
        <p:txBody>
          <a:bodyPr/>
          <a:lstStyle/>
          <a:p>
            <a:r>
              <a:rPr lang="en-US" sz="1500" i="1" dirty="0">
                <a:solidFill>
                  <a:srgbClr val="222222"/>
                </a:solidFill>
                <a:effectLst/>
                <a:latin typeface="Times New Roman" panose="02020603050405020304" pitchFamily="18" charset="0"/>
                <a:ea typeface="Times New Roman" panose="02020603050405020304" pitchFamily="18" charset="0"/>
              </a:rPr>
              <a:t>The effect of environmental costs on firm value with environmental disclosure as a moderating variable</a:t>
            </a:r>
            <a:endParaRPr lang="en-ID" sz="1500" dirty="0"/>
          </a:p>
        </p:txBody>
      </p:sp>
      <p:sp>
        <p:nvSpPr>
          <p:cNvPr id="8" name="Content Placeholder 7">
            <a:extLst>
              <a:ext uri="{FF2B5EF4-FFF2-40B4-BE49-F238E27FC236}">
                <a16:creationId xmlns:a16="http://schemas.microsoft.com/office/drawing/2014/main" id="{24ADACAD-F93C-4855-8A5A-594C17A8E243}"/>
              </a:ext>
            </a:extLst>
          </p:cNvPr>
          <p:cNvSpPr>
            <a:spLocks noGrp="1"/>
          </p:cNvSpPr>
          <p:nvPr>
            <p:ph sz="quarter" idx="4"/>
          </p:nvPr>
        </p:nvSpPr>
        <p:spPr>
          <a:xfrm>
            <a:off x="4584061" y="2727241"/>
            <a:ext cx="4041775" cy="1512888"/>
          </a:xfrm>
          <a:solidFill>
            <a:srgbClr val="DFB1AE"/>
          </a:solidFill>
        </p:spPr>
        <p:txBody>
          <a:bodyPr/>
          <a:lstStyle/>
          <a:p>
            <a:r>
              <a:rPr lang="en-US" sz="1800" dirty="0" err="1">
                <a:solidFill>
                  <a:srgbClr val="222222"/>
                </a:solidFill>
                <a:effectLst/>
                <a:latin typeface="Times New Roman" panose="02020603050405020304" pitchFamily="18" charset="0"/>
                <a:ea typeface="Times New Roman" panose="02020603050405020304" pitchFamily="18" charset="0"/>
              </a:rPr>
              <a:t>Hapsoro</a:t>
            </a:r>
            <a:r>
              <a:rPr lang="en-US" sz="1800" dirty="0">
                <a:solidFill>
                  <a:srgbClr val="222222"/>
                </a:solidFill>
                <a:effectLst/>
                <a:latin typeface="Times New Roman" panose="02020603050405020304" pitchFamily="18" charset="0"/>
                <a:ea typeface="Times New Roman" panose="02020603050405020304" pitchFamily="18" charset="0"/>
              </a:rPr>
              <a:t> and Ivan (2020) reports that disclosure of environmental information strengthens the effect of environmental costs on firm value.</a:t>
            </a:r>
            <a:endParaRPr lang="en-ID" dirty="0"/>
          </a:p>
        </p:txBody>
      </p:sp>
      <p:sp>
        <p:nvSpPr>
          <p:cNvPr id="8196" name="Rezervirano mjesto podnožja 4"/>
          <p:cNvSpPr>
            <a:spLocks noGrp="1"/>
          </p:cNvSpPr>
          <p:nvPr>
            <p:ph type="ftr" sz="quarter" idx="11"/>
          </p:nvPr>
        </p:nvSpPr>
        <p:spPr>
          <a:xfrm>
            <a:off x="1600200" y="5924550"/>
            <a:ext cx="6172200" cy="4762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314644BC-9579-4254-BE80-B53085625687}"/>
              </a:ext>
            </a:extLst>
          </p:cNvPr>
          <p:cNvSpPr>
            <a:spLocks noGrp="1"/>
          </p:cNvSpPr>
          <p:nvPr/>
        </p:nvSpPr>
        <p:spPr>
          <a:xfrm>
            <a:off x="878142" y="1524000"/>
            <a:ext cx="9332658" cy="9797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1500" b="1" dirty="0">
              <a:latin typeface="Times New Roman" panose="02020603050405020304" pitchFamily="18" charset="0"/>
              <a:cs typeface="Times New Roman" panose="02020603050405020304" pitchFamily="18" charset="0"/>
            </a:endParaRPr>
          </a:p>
        </p:txBody>
      </p:sp>
      <p:sp>
        <p:nvSpPr>
          <p:cNvPr id="12" name="Arrow: Down 11">
            <a:extLst>
              <a:ext uri="{FF2B5EF4-FFF2-40B4-BE49-F238E27FC236}">
                <a16:creationId xmlns:a16="http://schemas.microsoft.com/office/drawing/2014/main" id="{7BA881F5-FC95-4D64-AEDA-BC97B70E417E}"/>
              </a:ext>
            </a:extLst>
          </p:cNvPr>
          <p:cNvSpPr/>
          <p:nvPr/>
        </p:nvSpPr>
        <p:spPr bwMode="auto">
          <a:xfrm>
            <a:off x="1866107" y="4306009"/>
            <a:ext cx="1371600" cy="476250"/>
          </a:xfrm>
          <a:prstGeom prst="down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Verdana" pitchFamily="34" charset="0"/>
              </a:rPr>
              <a:t>H3</a:t>
            </a:r>
            <a:endParaRPr kumimoji="0" lang="en-ID" sz="1800" b="1" i="0" u="none" strike="noStrike" cap="none" normalizeH="0" baseline="0" dirty="0">
              <a:ln>
                <a:noFill/>
              </a:ln>
              <a:solidFill>
                <a:schemeClr val="tx1"/>
              </a:solidFill>
              <a:effectLst/>
              <a:latin typeface="Verdana" pitchFamily="34" charset="0"/>
            </a:endParaRPr>
          </a:p>
        </p:txBody>
      </p:sp>
      <p:sp>
        <p:nvSpPr>
          <p:cNvPr id="15" name="Arrow: Down 14">
            <a:extLst>
              <a:ext uri="{FF2B5EF4-FFF2-40B4-BE49-F238E27FC236}">
                <a16:creationId xmlns:a16="http://schemas.microsoft.com/office/drawing/2014/main" id="{25C1A052-E9B5-4166-A906-63223833864F}"/>
              </a:ext>
            </a:extLst>
          </p:cNvPr>
          <p:cNvSpPr/>
          <p:nvPr/>
        </p:nvSpPr>
        <p:spPr bwMode="auto">
          <a:xfrm>
            <a:off x="6248400" y="4324350"/>
            <a:ext cx="1371600" cy="476250"/>
          </a:xfrm>
          <a:prstGeom prst="down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Verdana" pitchFamily="34" charset="0"/>
              </a:rPr>
              <a:t>H4</a:t>
            </a:r>
            <a:endParaRPr kumimoji="0" lang="en-ID" sz="1800" b="1" i="0" u="none" strike="noStrike" cap="none" normalizeH="0" baseline="0" dirty="0">
              <a:ln>
                <a:noFill/>
              </a:ln>
              <a:solidFill>
                <a:schemeClr val="tx1"/>
              </a:solidFill>
              <a:effectLst/>
              <a:latin typeface="Verdana" pitchFamily="34" charset="0"/>
            </a:endParaRPr>
          </a:p>
        </p:txBody>
      </p:sp>
      <p:sp>
        <p:nvSpPr>
          <p:cNvPr id="13" name="Rectangle: Rounded Corners 12">
            <a:extLst>
              <a:ext uri="{FF2B5EF4-FFF2-40B4-BE49-F238E27FC236}">
                <a16:creationId xmlns:a16="http://schemas.microsoft.com/office/drawing/2014/main" id="{547E4057-7234-4291-AE33-3768D5AD33BF}"/>
              </a:ext>
            </a:extLst>
          </p:cNvPr>
          <p:cNvSpPr/>
          <p:nvPr/>
        </p:nvSpPr>
        <p:spPr bwMode="auto">
          <a:xfrm>
            <a:off x="531813" y="4876800"/>
            <a:ext cx="4040188" cy="106680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800" dirty="0">
                <a:solidFill>
                  <a:srgbClr val="222222"/>
                </a:solidFill>
                <a:latin typeface="Times New Roman" panose="02020603050405020304" pitchFamily="18" charset="0"/>
                <a:ea typeface="Times New Roman" panose="02020603050405020304" pitchFamily="18" charset="0"/>
              </a:rPr>
              <a:t>Environmental disclosure </a:t>
            </a:r>
            <a:r>
              <a:rPr lang="en-US" sz="1800" dirty="0">
                <a:solidFill>
                  <a:srgbClr val="222222"/>
                </a:solidFill>
                <a:effectLst/>
                <a:latin typeface="Times New Roman" panose="02020603050405020304" pitchFamily="18" charset="0"/>
                <a:ea typeface="Times New Roman" panose="02020603050405020304" pitchFamily="18" charset="0"/>
              </a:rPr>
              <a:t>strengthens the effect of environmental performance on firm value.</a:t>
            </a:r>
            <a:endParaRPr kumimoji="0" lang="en-ID" sz="1800" b="0" i="0" u="none" strike="noStrike" cap="none" normalizeH="0" baseline="0" dirty="0">
              <a:ln>
                <a:noFill/>
              </a:ln>
              <a:solidFill>
                <a:schemeClr val="tx1"/>
              </a:solidFill>
              <a:effectLst/>
              <a:latin typeface="Verdana" pitchFamily="34" charset="0"/>
            </a:endParaRPr>
          </a:p>
        </p:txBody>
      </p:sp>
      <p:sp>
        <p:nvSpPr>
          <p:cNvPr id="17" name="Rectangle: Rounded Corners 16">
            <a:extLst>
              <a:ext uri="{FF2B5EF4-FFF2-40B4-BE49-F238E27FC236}">
                <a16:creationId xmlns:a16="http://schemas.microsoft.com/office/drawing/2014/main" id="{232EC63C-B42C-472E-A04B-BC42048BA6DC}"/>
              </a:ext>
            </a:extLst>
          </p:cNvPr>
          <p:cNvSpPr/>
          <p:nvPr/>
        </p:nvSpPr>
        <p:spPr bwMode="auto">
          <a:xfrm>
            <a:off x="4800600" y="4876800"/>
            <a:ext cx="4040188" cy="106680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800" dirty="0">
                <a:solidFill>
                  <a:srgbClr val="222222"/>
                </a:solidFill>
                <a:latin typeface="Times New Roman" panose="02020603050405020304" pitchFamily="18" charset="0"/>
                <a:ea typeface="Times New Roman" panose="02020603050405020304" pitchFamily="18" charset="0"/>
              </a:rPr>
              <a:t>Environmental disclosure </a:t>
            </a:r>
            <a:r>
              <a:rPr lang="en-US" sz="1800" dirty="0">
                <a:solidFill>
                  <a:srgbClr val="222222"/>
                </a:solidFill>
                <a:effectLst/>
                <a:latin typeface="Times New Roman" panose="02020603050405020304" pitchFamily="18" charset="0"/>
                <a:ea typeface="Times New Roman" panose="02020603050405020304" pitchFamily="18" charset="0"/>
              </a:rPr>
              <a:t>strengthens the effect of environmental cost on firm value.</a:t>
            </a:r>
            <a:endParaRPr kumimoji="0" lang="en-ID" sz="1800" b="0" i="0" u="none" strike="noStrike" cap="none" normalizeH="0" baseline="0" dirty="0">
              <a:ln>
                <a:noFill/>
              </a:ln>
              <a:solidFill>
                <a:schemeClr val="tx1"/>
              </a:solidFill>
              <a:effectLst/>
              <a:latin typeface="Verdana" pitchFamily="34" charset="0"/>
            </a:endParaRPr>
          </a:p>
        </p:txBody>
      </p:sp>
    </p:spTree>
    <p:extLst>
      <p:ext uri="{BB962C8B-B14F-4D97-AF65-F5344CB8AC3E}">
        <p14:creationId xmlns:p14="http://schemas.microsoft.com/office/powerpoint/2010/main" val="1503617749"/>
      </p:ext>
    </p:extLst>
  </p:cSld>
  <p:clrMapOvr>
    <a:masterClrMapping/>
  </p:clrMapOvr>
  <p:transition spd="slow">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noChangeArrowheads="1"/>
          </p:cNvSpPr>
          <p:nvPr>
            <p:ph type="title"/>
          </p:nvPr>
        </p:nvSpPr>
        <p:spPr/>
        <p:txBody>
          <a:bodyPr/>
          <a:lstStyle/>
          <a:p>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Research Methodology</a:t>
            </a:r>
            <a:endParaRPr lang="hr-HR" altLang="sr-Latn-RS" sz="3600" b="1" dirty="0">
              <a:solidFill>
                <a:srgbClr val="C00000"/>
              </a:solidFill>
              <a:latin typeface="Calibri" panose="020F0502020204030204" pitchFamily="34" charset="0"/>
            </a:endParaRPr>
          </a:p>
        </p:txBody>
      </p:sp>
      <p:sp>
        <p:nvSpPr>
          <p:cNvPr id="9220" name="Rezervirano mjesto podnožja 4"/>
          <p:cNvSpPr>
            <a:spLocks noGrp="1"/>
          </p:cNvSpPr>
          <p:nvPr>
            <p:ph type="ftr" sz="quarter" idx="11"/>
          </p:nvPr>
        </p:nvSpPr>
        <p:spPr>
          <a:xfrm>
            <a:off x="574675" y="594360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hr-HR" altLang="sr-Latn-RS" sz="1400" b="1" dirty="0">
                <a:latin typeface="Calibri" panose="020F0502020204030204" pitchFamily="34" charset="0"/>
                <a:cs typeface="Calibri" panose="020F0502020204030204" pitchFamily="34" charset="0"/>
              </a:rPr>
              <a:t>"</a:t>
            </a: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D4AB3E9C-2983-44ED-B4A4-803CFEACD92C}"/>
              </a:ext>
            </a:extLst>
          </p:cNvPr>
          <p:cNvSpPr>
            <a:spLocks noGrp="1"/>
          </p:cNvSpPr>
          <p:nvPr/>
        </p:nvSpPr>
        <p:spPr>
          <a:xfrm>
            <a:off x="299544" y="5513696"/>
            <a:ext cx="8489614" cy="6037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k-SK" sz="2400" dirty="0"/>
              <a:t>The sample of this study were 3</a:t>
            </a:r>
            <a:r>
              <a:rPr lang="en-US" sz="2400" dirty="0"/>
              <a:t>2</a:t>
            </a:r>
            <a:r>
              <a:rPr lang="sk-SK" sz="2400" dirty="0"/>
              <a:t> samples.</a:t>
            </a:r>
            <a:endParaRPr lang="en-US" sz="2400" dirty="0"/>
          </a:p>
        </p:txBody>
      </p:sp>
      <p:sp>
        <p:nvSpPr>
          <p:cNvPr id="6" name="Flowchart: Multidocument 5">
            <a:extLst>
              <a:ext uri="{FF2B5EF4-FFF2-40B4-BE49-F238E27FC236}">
                <a16:creationId xmlns:a16="http://schemas.microsoft.com/office/drawing/2014/main" id="{25782AFC-C0A8-4B43-A122-67464F925150}"/>
              </a:ext>
            </a:extLst>
          </p:cNvPr>
          <p:cNvSpPr/>
          <p:nvPr/>
        </p:nvSpPr>
        <p:spPr>
          <a:xfrm>
            <a:off x="153714" y="2624945"/>
            <a:ext cx="3105808" cy="2191407"/>
          </a:xfrm>
          <a:prstGeom prst="flowChartMultidocument">
            <a:avLst/>
          </a:prstGeom>
          <a:solidFill>
            <a:srgbClr val="DFB1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D" sz="1800" dirty="0">
                <a:solidFill>
                  <a:srgbClr val="222222"/>
                </a:solidFill>
                <a:effectLst/>
                <a:latin typeface="Times New Roman" panose="02020603050405020304" pitchFamily="18" charset="0"/>
                <a:ea typeface="Times New Roman" panose="02020603050405020304" pitchFamily="18" charset="0"/>
              </a:rPr>
              <a:t>LQ 45 companies listed on the Indonesia Stock Exchange 2016-2019 that followed and were ranked by PROPER</a:t>
            </a:r>
            <a:endParaRPr lang="en-US" dirty="0">
              <a:solidFill>
                <a:schemeClr val="tx1"/>
              </a:solidFill>
            </a:endParaRPr>
          </a:p>
        </p:txBody>
      </p:sp>
      <p:sp>
        <p:nvSpPr>
          <p:cNvPr id="7" name="Flowchart: Terminator 6">
            <a:extLst>
              <a:ext uri="{FF2B5EF4-FFF2-40B4-BE49-F238E27FC236}">
                <a16:creationId xmlns:a16="http://schemas.microsoft.com/office/drawing/2014/main" id="{672A9650-1621-4BCB-9534-64BC4C57DF41}"/>
              </a:ext>
            </a:extLst>
          </p:cNvPr>
          <p:cNvSpPr/>
          <p:nvPr/>
        </p:nvSpPr>
        <p:spPr>
          <a:xfrm>
            <a:off x="271956" y="1781503"/>
            <a:ext cx="3105807" cy="504497"/>
          </a:xfrm>
          <a:prstGeom prst="flowChartTerminator">
            <a:avLst/>
          </a:prstGeom>
          <a:solidFill>
            <a:srgbClr val="A73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P</a:t>
            </a:r>
            <a:r>
              <a:rPr lang="sk-SK" dirty="0"/>
              <a:t>opulation </a:t>
            </a:r>
            <a:endParaRPr lang="en-US" dirty="0"/>
          </a:p>
        </p:txBody>
      </p:sp>
      <p:graphicFrame>
        <p:nvGraphicFramePr>
          <p:cNvPr id="8" name="Diagram 7">
            <a:extLst>
              <a:ext uri="{FF2B5EF4-FFF2-40B4-BE49-F238E27FC236}">
                <a16:creationId xmlns:a16="http://schemas.microsoft.com/office/drawing/2014/main" id="{5B72D361-2D1B-4689-A087-4922E5B7547E}"/>
              </a:ext>
            </a:extLst>
          </p:cNvPr>
          <p:cNvGraphicFramePr/>
          <p:nvPr>
            <p:extLst>
              <p:ext uri="{D42A27DB-BD31-4B8C-83A1-F6EECF244321}">
                <p14:modId xmlns:p14="http://schemas.microsoft.com/office/powerpoint/2010/main" val="3932096808"/>
              </p:ext>
            </p:extLst>
          </p:nvPr>
        </p:nvGraphicFramePr>
        <p:xfrm>
          <a:off x="3505201" y="2286000"/>
          <a:ext cx="5485086" cy="3240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Terminator 8">
            <a:extLst>
              <a:ext uri="{FF2B5EF4-FFF2-40B4-BE49-F238E27FC236}">
                <a16:creationId xmlns:a16="http://schemas.microsoft.com/office/drawing/2014/main" id="{FE576D4C-CB1A-4B24-A228-A7FA50271A0B}"/>
              </a:ext>
            </a:extLst>
          </p:cNvPr>
          <p:cNvSpPr/>
          <p:nvPr/>
        </p:nvSpPr>
        <p:spPr>
          <a:xfrm>
            <a:off x="5090949" y="1734204"/>
            <a:ext cx="3105807" cy="504497"/>
          </a:xfrm>
          <a:prstGeom prst="flowChartTerminator">
            <a:avLst/>
          </a:prstGeom>
          <a:solidFill>
            <a:srgbClr val="A73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P</a:t>
            </a:r>
            <a:r>
              <a:rPr lang="sk-SK" dirty="0"/>
              <a:t>urposive </a:t>
            </a:r>
            <a:r>
              <a:rPr lang="en-US" dirty="0"/>
              <a:t>S</a:t>
            </a:r>
            <a:r>
              <a:rPr lang="sk-SK" dirty="0"/>
              <a:t>ampling</a:t>
            </a:r>
            <a:endParaRPr lang="en-US" dirty="0"/>
          </a:p>
        </p:txBody>
      </p:sp>
    </p:spTree>
  </p:cSld>
  <p:clrMapOvr>
    <a:masterClrMapping/>
  </p:clrMapOvr>
  <p:transition spd="slow">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noChangeArrowheads="1"/>
          </p:cNvSpPr>
          <p:nvPr>
            <p:ph type="title"/>
          </p:nvPr>
        </p:nvSpPr>
        <p:spPr/>
        <p:txBody>
          <a:bodyPr/>
          <a:lstStyle/>
          <a:p>
            <a:r>
              <a:rPr lang="en-US" sz="3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Research Methodology</a:t>
            </a:r>
            <a:endParaRPr lang="hr-HR" altLang="sr-Latn-RS" sz="3600" b="1" dirty="0">
              <a:solidFill>
                <a:srgbClr val="C00000"/>
              </a:solidFill>
              <a:latin typeface="Calibri" panose="020F0502020204030204" pitchFamily="34" charset="0"/>
            </a:endParaRPr>
          </a:p>
        </p:txBody>
      </p:sp>
      <p:sp>
        <p:nvSpPr>
          <p:cNvPr id="9220" name="Rezervirano mjesto podnožja 4"/>
          <p:cNvSpPr>
            <a:spLocks noGrp="1"/>
          </p:cNvSpPr>
          <p:nvPr>
            <p:ph type="ftr" sz="quarter" idx="11"/>
          </p:nvPr>
        </p:nvSpPr>
        <p:spPr>
          <a:xfrm>
            <a:off x="574675" y="5943600"/>
            <a:ext cx="8001000" cy="425450"/>
          </a:xfrm>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ts val="1200"/>
              </a:spcBef>
              <a:defRPr/>
            </a:pPr>
            <a:r>
              <a:rPr lang="hr-HR" altLang="sr-Latn-RS" sz="1400" b="1" dirty="0">
                <a:latin typeface="Calibri" panose="020F0502020204030204" pitchFamily="34" charset="0"/>
                <a:cs typeface="Calibri" panose="020F0502020204030204" pitchFamily="34" charset="0"/>
              </a:rPr>
              <a:t>"</a:t>
            </a:r>
            <a:r>
              <a:rPr lang="en-US" sz="1400" b="1" kern="0" dirty="0">
                <a:solidFill>
                  <a:srgbClr val="A73034"/>
                </a:solidFill>
                <a:latin typeface="Calibri" panose="020F0502020204030204" pitchFamily="34" charset="0"/>
                <a:cs typeface="Calibri" panose="020F0502020204030204" pitchFamily="34" charset="0"/>
              </a:rPr>
              <a:t>The 1</a:t>
            </a:r>
            <a:r>
              <a:rPr lang="en-US" sz="1400" b="1" kern="0" baseline="30000" dirty="0">
                <a:solidFill>
                  <a:srgbClr val="A73034"/>
                </a:solidFill>
                <a:latin typeface="Calibri" panose="020F0502020204030204" pitchFamily="34" charset="0"/>
                <a:cs typeface="Calibri" panose="020F0502020204030204" pitchFamily="34" charset="0"/>
              </a:rPr>
              <a:t>st</a:t>
            </a:r>
            <a:r>
              <a:rPr lang="en-US" sz="1400" b="1" kern="0" dirty="0">
                <a:solidFill>
                  <a:srgbClr val="A73034"/>
                </a:solidFill>
                <a:latin typeface="Calibri" panose="020F0502020204030204" pitchFamily="34" charset="0"/>
                <a:cs typeface="Calibri" panose="020F0502020204030204" pitchFamily="34" charset="0"/>
              </a:rPr>
              <a:t> </a:t>
            </a:r>
            <a:r>
              <a:rPr lang="en-US" sz="1400" b="1" kern="0" dirty="0" err="1">
                <a:solidFill>
                  <a:srgbClr val="A73034"/>
                </a:solidFill>
                <a:latin typeface="Calibri" panose="020F0502020204030204" pitchFamily="34" charset="0"/>
                <a:cs typeface="Calibri" panose="020F0502020204030204" pitchFamily="34" charset="0"/>
              </a:rPr>
              <a:t>Universitas</a:t>
            </a:r>
            <a:r>
              <a:rPr lang="en-US" sz="1400" b="1" kern="0" dirty="0">
                <a:solidFill>
                  <a:srgbClr val="A73034"/>
                </a:solidFill>
                <a:latin typeface="Calibri" panose="020F0502020204030204" pitchFamily="34" charset="0"/>
                <a:cs typeface="Calibri" panose="020F0502020204030204" pitchFamily="34" charset="0"/>
              </a:rPr>
              <a:t> Lampung International Conference on Social Sciences</a:t>
            </a:r>
          </a:p>
          <a:p>
            <a:pPr>
              <a:spcBef>
                <a:spcPts val="1200"/>
              </a:spcBef>
              <a:defRPr/>
            </a:pPr>
            <a:r>
              <a:rPr lang="en-US" sz="1400" b="1" kern="0" dirty="0">
                <a:solidFill>
                  <a:srgbClr val="A73034"/>
                </a:solidFill>
                <a:latin typeface="Calibri" panose="020F0502020204030204" pitchFamily="34" charset="0"/>
                <a:cs typeface="Calibri" panose="020F0502020204030204" pitchFamily="34" charset="0"/>
              </a:rPr>
              <a:t>“ The Future of Global Governance”</a:t>
            </a:r>
            <a:endParaRPr lang="hr-HR" sz="1600" kern="0" dirty="0">
              <a:solidFill>
                <a:srgbClr val="A73034"/>
              </a:solidFill>
              <a:latin typeface="Calibri" panose="020F0502020204030204" pitchFamily="34" charset="0"/>
              <a:cs typeface="Calibri" panose="020F0502020204030204" pitchFamily="34" charset="0"/>
            </a:endParaRPr>
          </a:p>
          <a:p>
            <a:pPr>
              <a:spcBef>
                <a:spcPct val="0"/>
              </a:spcBef>
              <a:buClrTx/>
              <a:buFont typeface="Wingdings" panose="05000000000000000000" pitchFamily="2" charset="2"/>
              <a:buNone/>
              <a:defRPr/>
            </a:pPr>
            <a:r>
              <a:rPr lang="en-US" altLang="sr-Latn-RS" sz="1400" dirty="0">
                <a:latin typeface="Calibri" panose="020F0502020204030204" pitchFamily="34" charset="0"/>
                <a:cs typeface="Calibri" panose="020F0502020204030204" pitchFamily="34" charset="0"/>
              </a:rPr>
              <a:t>Bandar Lampung </a:t>
            </a:r>
            <a:r>
              <a:rPr lang="hr-HR" altLang="sr-Latn-RS" sz="1400" dirty="0">
                <a:latin typeface="Calibri" panose="020F0502020204030204" pitchFamily="34" charset="0"/>
                <a:cs typeface="Calibri" panose="020F0502020204030204" pitchFamily="34" charset="0"/>
              </a:rPr>
              <a:t>2020, </a:t>
            </a:r>
            <a:r>
              <a:rPr lang="en-US" altLang="sr-Latn-RS" sz="1400" dirty="0">
                <a:latin typeface="Calibri" panose="020F0502020204030204" pitchFamily="34" charset="0"/>
                <a:cs typeface="Calibri" panose="020F0502020204030204" pitchFamily="34" charset="0"/>
              </a:rPr>
              <a:t>November 11 &amp; 12</a:t>
            </a:r>
            <a:endParaRPr lang="hr-HR" altLang="sr-Latn-RS" sz="1400" dirty="0">
              <a:latin typeface="Calibri" panose="020F0502020204030204" pitchFamily="34" charset="0"/>
              <a:cs typeface="Calibri" panose="020F0502020204030204" pitchFamily="34" charset="0"/>
            </a:endParaRPr>
          </a:p>
        </p:txBody>
      </p:sp>
      <p:graphicFrame>
        <p:nvGraphicFramePr>
          <p:cNvPr id="10" name="Diagram 9">
            <a:extLst>
              <a:ext uri="{FF2B5EF4-FFF2-40B4-BE49-F238E27FC236}">
                <a16:creationId xmlns:a16="http://schemas.microsoft.com/office/drawing/2014/main" id="{481A64BC-6826-4C8F-8400-94857CABA5DD}"/>
              </a:ext>
            </a:extLst>
          </p:cNvPr>
          <p:cNvGraphicFramePr/>
          <p:nvPr>
            <p:extLst>
              <p:ext uri="{D42A27DB-BD31-4B8C-83A1-F6EECF244321}">
                <p14:modId xmlns:p14="http://schemas.microsoft.com/office/powerpoint/2010/main" val="2091944220"/>
              </p:ext>
            </p:extLst>
          </p:nvPr>
        </p:nvGraphicFramePr>
        <p:xfrm>
          <a:off x="194448" y="2341185"/>
          <a:ext cx="6053952" cy="3373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Flowchart: Predefined Process 10">
            <a:extLst>
              <a:ext uri="{FF2B5EF4-FFF2-40B4-BE49-F238E27FC236}">
                <a16:creationId xmlns:a16="http://schemas.microsoft.com/office/drawing/2014/main" id="{2CAB817E-3E6D-485A-A58E-A560A4801A48}"/>
              </a:ext>
            </a:extLst>
          </p:cNvPr>
          <p:cNvSpPr/>
          <p:nvPr/>
        </p:nvSpPr>
        <p:spPr>
          <a:xfrm>
            <a:off x="6400801" y="2971800"/>
            <a:ext cx="2548751" cy="1392619"/>
          </a:xfrm>
          <a:prstGeom prst="flowChartPredefinedProcess">
            <a:avLst/>
          </a:prstGeom>
          <a:solidFill>
            <a:srgbClr val="DFB1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D" sz="1800" dirty="0">
                <a:solidFill>
                  <a:srgbClr val="222222"/>
                </a:solidFill>
                <a:effectLst/>
                <a:latin typeface="Times New Roman" panose="02020603050405020304" pitchFamily="18" charset="0"/>
                <a:ea typeface="Times New Roman" panose="02020603050405020304" pitchFamily="18" charset="0"/>
              </a:rPr>
              <a:t>Moderated Regression Analysis (MRA)</a:t>
            </a:r>
            <a:endParaRPr lang="en-US" sz="3200" dirty="0">
              <a:solidFill>
                <a:schemeClr val="tx1"/>
              </a:solidFill>
            </a:endParaRPr>
          </a:p>
        </p:txBody>
      </p:sp>
      <p:sp>
        <p:nvSpPr>
          <p:cNvPr id="12" name="Oval 11">
            <a:extLst>
              <a:ext uri="{FF2B5EF4-FFF2-40B4-BE49-F238E27FC236}">
                <a16:creationId xmlns:a16="http://schemas.microsoft.com/office/drawing/2014/main" id="{9FA42457-621D-4AF2-896B-538EDEFEE0B6}"/>
              </a:ext>
            </a:extLst>
          </p:cNvPr>
          <p:cNvSpPr/>
          <p:nvPr/>
        </p:nvSpPr>
        <p:spPr>
          <a:xfrm>
            <a:off x="830322" y="1686910"/>
            <a:ext cx="3515710" cy="599090"/>
          </a:xfrm>
          <a:prstGeom prst="ellipse">
            <a:avLst/>
          </a:prstGeom>
          <a:solidFill>
            <a:srgbClr val="A73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Variable</a:t>
            </a:r>
          </a:p>
        </p:txBody>
      </p:sp>
      <p:sp>
        <p:nvSpPr>
          <p:cNvPr id="13" name="Oval 12">
            <a:extLst>
              <a:ext uri="{FF2B5EF4-FFF2-40B4-BE49-F238E27FC236}">
                <a16:creationId xmlns:a16="http://schemas.microsoft.com/office/drawing/2014/main" id="{F0763B74-C4F7-44FF-BFB7-44458AA9D06C}"/>
              </a:ext>
            </a:extLst>
          </p:cNvPr>
          <p:cNvSpPr/>
          <p:nvPr/>
        </p:nvSpPr>
        <p:spPr>
          <a:xfrm>
            <a:off x="6470177" y="4593019"/>
            <a:ext cx="2472551" cy="599090"/>
          </a:xfrm>
          <a:prstGeom prst="ellipse">
            <a:avLst/>
          </a:prstGeom>
          <a:solidFill>
            <a:srgbClr val="A73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k-SK" dirty="0"/>
              <a:t>Data analysis</a:t>
            </a:r>
            <a:endParaRPr lang="en-US" dirty="0"/>
          </a:p>
        </p:txBody>
      </p:sp>
    </p:spTree>
    <p:extLst>
      <p:ext uri="{BB962C8B-B14F-4D97-AF65-F5344CB8AC3E}">
        <p14:creationId xmlns:p14="http://schemas.microsoft.com/office/powerpoint/2010/main" val="1194271716"/>
      </p:ext>
    </p:extLst>
  </p:cSld>
  <p:clrMapOvr>
    <a:masterClrMapping/>
  </p:clrMapOvr>
  <p:transition spd="slow">
    <p:pull dir="lu"/>
  </p:transition>
</p:sld>
</file>

<file path=ppt/theme/theme1.xml><?xml version="1.0" encoding="utf-8"?>
<a:theme xmlns:a="http://schemas.openxmlformats.org/drawingml/2006/main" name="Profil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rofile">
      <a:majorFont>
        <a:latin typeface="Verdana"/>
        <a:ea typeface=""/>
        <a:cs typeface=""/>
      </a:majorFont>
      <a:minorFont>
        <a:latin typeface="Verdana"/>
        <a:ea typeface=""/>
        <a:cs typeface=""/>
      </a:minorFont>
    </a:fontScheme>
    <a:fmtScheme name="Građan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11551</TotalTime>
  <Words>1203</Words>
  <Application>Microsoft Office PowerPoint</Application>
  <PresentationFormat>On-screen Show (4:3)</PresentationFormat>
  <Paragraphs>126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Verdana</vt:lpstr>
      <vt:lpstr>Wingdings</vt:lpstr>
      <vt:lpstr>Profile</vt:lpstr>
      <vt:lpstr>PowerPoint Presentation</vt:lpstr>
      <vt:lpstr>Content</vt:lpstr>
      <vt:lpstr>Introduction</vt:lpstr>
      <vt:lpstr>PowerPoint Presentation</vt:lpstr>
      <vt:lpstr>Literature Review and Hypothesis Development</vt:lpstr>
      <vt:lpstr>Literature Review and Hypothesis Development</vt:lpstr>
      <vt:lpstr>Literature Review and Hypothesis Development</vt:lpstr>
      <vt:lpstr>Research Methodology</vt:lpstr>
      <vt:lpstr>Research Methodology</vt:lpstr>
      <vt:lpstr>Results and Discussions</vt:lpstr>
      <vt:lpstr>Results and Discussions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Ida</cp:lastModifiedBy>
  <cp:revision>1202</cp:revision>
  <cp:lastPrinted>2020-11-11T13:12:24Z</cp:lastPrinted>
  <dcterms:created xsi:type="dcterms:W3CDTF">1601-01-01T00:00:00Z</dcterms:created>
  <dcterms:modified xsi:type="dcterms:W3CDTF">2020-11-11T23:58:04Z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